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8" d="100"/>
          <a:sy n="78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hidden="1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0" y="0"/>
            <a:ext cx="0" cy="0"/>
          </a:xfrm>
          <a:prstGeom prst="line">
            <a:avLst/>
          </a:prstGeom>
          <a:ln w="12700" cap="flat" cmpd="sng">
            <a:solidFill>
              <a:schemeClr val="accent1"/>
            </a:solidFill>
            <a:prstDash val="solid"/>
          </a:ln>
        </p:spPr>
      </p:cxnSp>
      <p:sp>
        <p:nvSpPr>
          <p:cNvPr id="3" name="TextBox 3"/>
          <p:cNvSpPr txBox="1"/>
          <p:nvPr/>
        </p:nvSpPr>
        <p:spPr>
          <a:xfrm>
            <a:off x="261620" y="1016000"/>
            <a:ext cx="8014335" cy="382079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l" fontAlgn="auto">
              <a:lnSpc>
                <a:spcPct val="120000"/>
              </a:lnSpc>
              <a:defRPr/>
            </a:pPr>
            <a:r>
              <a:rPr lang="en-US" sz="6000" b="1" i="0" u="none" spc="200" baseline="0">
                <a:solidFill>
                  <a:srgbClr val="DB615E"/>
                </a:solidFill>
                <a:latin typeface="思源黑体 Medium"/>
                <a:ea typeface="思源黑体 Medium"/>
              </a:rPr>
              <a:t>AI Research Agent: Real-Time Knowledge Synthesis</a:t>
            </a:r>
            <a:endParaRPr lang="en-US" sz="1100"/>
          </a:p>
        </p:txBody>
      </p:sp>
      <p:grpSp>
        <p:nvGrpSpPr>
          <p:cNvPr id="4" name="Group 4"/>
          <p:cNvGrpSpPr/>
          <p:nvPr/>
        </p:nvGrpSpPr>
        <p:grpSpPr>
          <a:xfrm>
            <a:off x="248304" y="4947913"/>
            <a:ext cx="5605783" cy="923401"/>
            <a:chOff x="5711" y="7553"/>
            <a:chExt cx="8828" cy="1453"/>
          </a:xfrm>
        </p:grpSpPr>
        <p:grpSp>
          <p:nvGrpSpPr>
            <p:cNvPr id="5" name="Group 5"/>
            <p:cNvGrpSpPr/>
            <p:nvPr/>
          </p:nvGrpSpPr>
          <p:grpSpPr>
            <a:xfrm>
              <a:off x="6270" y="7553"/>
              <a:ext cx="8269" cy="1453"/>
              <a:chOff x="4047611" y="3764470"/>
              <a:chExt cx="5250811" cy="923985"/>
            </a:xfrm>
            <a:noFill/>
          </p:grpSpPr>
          <p:sp>
            <p:nvSpPr>
              <p:cNvPr id="6" name="TextBox 6"/>
              <p:cNvSpPr txBox="1"/>
              <p:nvPr/>
            </p:nvSpPr>
            <p:spPr>
              <a:xfrm>
                <a:off x="4047611" y="3764768"/>
                <a:ext cx="2931793" cy="92368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defRPr/>
                </a:pPr>
                <a:r>
                  <a:rPr lang="en-US" dirty="0"/>
                  <a:t>Teammates:</a:t>
                </a:r>
              </a:p>
              <a:p>
                <a:pPr marL="0" indent="0" algn="l" fontAlgn="auto">
                  <a:lnSpc>
                    <a:spcPct val="100000"/>
                  </a:lnSpc>
                  <a:defRPr/>
                </a:pPr>
                <a:r>
                  <a:rPr lang="en-US" dirty="0">
                    <a:solidFill>
                      <a:srgbClr val="FF0000"/>
                    </a:solidFill>
                  </a:rPr>
                  <a:t>Mohd Anas Hussain</a:t>
                </a:r>
              </a:p>
              <a:p>
                <a:pPr marL="0" indent="0" algn="l" fontAlgn="auto">
                  <a:lnSpc>
                    <a:spcPct val="100000"/>
                  </a:lnSpc>
                  <a:defRPr/>
                </a:pPr>
                <a:r>
                  <a:rPr lang="en-US" dirty="0" err="1">
                    <a:solidFill>
                      <a:srgbClr val="FF0000"/>
                    </a:solidFill>
                  </a:rPr>
                  <a:t>Sukant</a:t>
                </a:r>
                <a:r>
                  <a:rPr lang="en-US" dirty="0">
                    <a:solidFill>
                      <a:srgbClr val="FF0000"/>
                    </a:solidFill>
                  </a:rPr>
                  <a:t> C</a:t>
                </a:r>
              </a:p>
            </p:txBody>
          </p:sp>
          <p:sp>
            <p:nvSpPr>
              <p:cNvPr id="7" name="AutoShape 7"/>
              <p:cNvSpPr/>
              <p:nvPr/>
            </p:nvSpPr>
            <p:spPr>
              <a:xfrm>
                <a:off x="6919714" y="3764470"/>
                <a:ext cx="2378708" cy="36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</a:pPr>
                <a:r>
                  <a:rPr lang="en-US" sz="1800" b="0" i="0" u="none" baseline="0" dirty="0">
                    <a:solidFill>
                      <a:srgbClr val="000000"/>
                    </a:solidFill>
                    <a:latin typeface="思源黑体 Normal"/>
                    <a:ea typeface="思源黑体 Normal"/>
                  </a:rPr>
                  <a:t>Date:2025-09-20</a:t>
                </a:r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5711" y="7566"/>
              <a:ext cx="558" cy="558"/>
            </a:xfrm>
            <a:prstGeom prst="ellipse">
              <a:avLst/>
            </a:prstGeom>
            <a:solidFill>
              <a:srgbClr val="DB615E"/>
            </a:solidFill>
            <a:ln>
              <a:noFill/>
            </a:ln>
          </p:spPr>
          <p:txBody>
            <a:bodyPr vert="horz" lIns="91440" tIns="45720" rIns="91440" bIns="45720" anchor="ctr"/>
            <a:lstStyle/>
            <a:p>
              <a:pPr marL="0" indent="0" algn="l" fontAlgn="auto">
                <a:lnSpc>
                  <a:spcPct val="100000"/>
                </a:lnSpc>
              </a:pPr>
              <a:endParaRPr/>
            </a:p>
          </p:txBody>
        </p:sp>
        <p:sp>
          <p:nvSpPr>
            <p:cNvPr id="9" name="AutoShape 9"/>
            <p:cNvSpPr/>
            <p:nvPr/>
          </p:nvSpPr>
          <p:spPr>
            <a:xfrm>
              <a:off x="10235" y="7567"/>
              <a:ext cx="558" cy="558"/>
            </a:xfrm>
            <a:prstGeom prst="ellipse">
              <a:avLst/>
            </a:prstGeom>
            <a:solidFill>
              <a:srgbClr val="DB615E"/>
            </a:solidFill>
            <a:ln>
              <a:noFill/>
            </a:ln>
          </p:spPr>
          <p:txBody>
            <a:bodyPr vert="horz" lIns="91440" tIns="45720" rIns="91440" bIns="45720" anchor="ctr"/>
            <a:lstStyle/>
            <a:p>
              <a:pPr marL="0" indent="0" algn="l" fontAlgn="auto">
                <a:lnSpc>
                  <a:spcPct val="10000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795000" y="6540500"/>
            <a:ext cx="1270000" cy="190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rtlCol="0" anchor="t"/>
          <a:lstStyle/>
          <a:p>
            <a:pPr algn="r">
              <a:defRPr/>
            </a:pPr>
            <a:r>
              <a:rPr lang="en-US" sz="800" b="0" i="0" u="none" baseline="0">
                <a:solidFill>
                  <a:srgbClr val="808080"/>
                </a:solidFill>
                <a:latin typeface="Microsoft YaHei"/>
                <a:ea typeface="Microsoft YaHei"/>
              </a:rPr>
              <a:t>Created By AI</a:t>
            </a:r>
            <a:endParaRPr lang="en-US" sz="11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33194"/>
            <a:ext cx="12191998" cy="4924806"/>
          </a:xfrm>
          <a:custGeom>
            <a:avLst/>
            <a:gdLst/>
            <a:ahLst/>
            <a:cxnLst/>
            <a:rect l="l" t="t" r="r" b="b"/>
            <a:pathLst>
              <a:path w="12191998" h="4924806">
                <a:moveTo>
                  <a:pt x="11030947" y="133"/>
                </a:moveTo>
                <a:cubicBezTo>
                  <a:pt x="11271189" y="1949"/>
                  <a:pt x="11517299" y="22487"/>
                  <a:pt x="11770618" y="64370"/>
                </a:cubicBezTo>
                <a:cubicBezTo>
                  <a:pt x="11841726" y="76126"/>
                  <a:pt x="11913401" y="89564"/>
                  <a:pt x="11985673" y="104742"/>
                </a:cubicBezTo>
                <a:lnTo>
                  <a:pt x="12191998" y="152690"/>
                </a:lnTo>
                <a:lnTo>
                  <a:pt x="12191998" y="4924806"/>
                </a:lnTo>
                <a:lnTo>
                  <a:pt x="0" y="4924806"/>
                </a:lnTo>
                <a:lnTo>
                  <a:pt x="0" y="3731089"/>
                </a:lnTo>
                <a:lnTo>
                  <a:pt x="204144" y="3739617"/>
                </a:lnTo>
                <a:cubicBezTo>
                  <a:pt x="5298168" y="3883810"/>
                  <a:pt x="7547453" y="-26203"/>
                  <a:pt x="11030947" y="13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/>
            <a:tileRect/>
          </a:gradFill>
          <a:ln>
            <a:noFill/>
          </a:ln>
          <a:effectLst>
            <a:outerShdw blurRad="127000" dist="508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0" y="1130300"/>
            <a:ext cx="12192000" cy="572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1650246" y="506"/>
                </a:moveTo>
                <a:cubicBezTo>
                  <a:pt x="11794378" y="2760"/>
                  <a:pt x="11941768" y="12569"/>
                  <a:pt x="12092717" y="30438"/>
                </a:cubicBezTo>
                <a:lnTo>
                  <a:pt x="12192000" y="44699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507236"/>
                </a:lnTo>
                <a:lnTo>
                  <a:pt x="231458" y="6492933"/>
                </a:lnTo>
                <a:cubicBezTo>
                  <a:pt x="6079808" y="6008003"/>
                  <a:pt x="7542466" y="-63736"/>
                  <a:pt x="11650246" y="50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71000">
                <a:schemeClr val="accent1"/>
              </a:gs>
            </a:gsLst>
            <a:lin ang="2700000"/>
            <a:tileRect/>
          </a:gradFill>
          <a:ln>
            <a:noFill/>
          </a:ln>
          <a:effectLst>
            <a:outerShdw blurRad="127000" dist="508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660665" y="2428474"/>
            <a:ext cx="4516689" cy="7540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algn="l">
              <a:lnSpc>
                <a:spcPct val="150000"/>
              </a:lnSpc>
            </a:pPr>
            <a:r>
              <a:rPr lang="zh-CN" altLang="en-US" sz="1400" b="0" i="0" u="none" baseline="0" dirty="0">
                <a:solidFill>
                  <a:srgbClr val="DB615E"/>
                </a:solidFill>
                <a:latin typeface="思源黑体 Normal"/>
                <a:ea typeface="思源黑体 Normal"/>
              </a:rPr>
              <a:t>Backend: FastAPI. FastAPI efficiently orchestrates the asynchronous pipeline to ensure seamless operation and quick response times.</a:t>
            </a:r>
          </a:p>
        </p:txBody>
      </p:sp>
      <p:sp>
        <p:nvSpPr>
          <p:cNvPr id="5" name="Freeform 5"/>
          <p:cNvSpPr/>
          <p:nvPr/>
        </p:nvSpPr>
        <p:spPr>
          <a:xfrm>
            <a:off x="2" y="5430527"/>
            <a:ext cx="2901973" cy="1427473"/>
          </a:xfrm>
          <a:custGeom>
            <a:avLst/>
            <a:gdLst/>
            <a:ahLst/>
            <a:cxnLst/>
            <a:rect l="l" t="t" r="r" b="b"/>
            <a:pathLst>
              <a:path w="2901973" h="1427673">
                <a:moveTo>
                  <a:pt x="2901973" y="0"/>
                </a:moveTo>
                <a:lnTo>
                  <a:pt x="2901973" y="1427673"/>
                </a:lnTo>
                <a:lnTo>
                  <a:pt x="0" y="1427673"/>
                </a:lnTo>
                <a:lnTo>
                  <a:pt x="0" y="425100"/>
                </a:lnTo>
                <a:lnTo>
                  <a:pt x="84237" y="422153"/>
                </a:lnTo>
                <a:cubicBezTo>
                  <a:pt x="1013573" y="378541"/>
                  <a:pt x="1834590" y="256832"/>
                  <a:pt x="2574278" y="82498"/>
                </a:cubicBezTo>
              </a:path>
            </a:pathLst>
          </a:custGeom>
          <a:blipFill>
            <a:blip r:embed="rId2"/>
            <a:stretch>
              <a:fillRect t="-86290" b="-84769"/>
            </a:stretch>
          </a:blipFill>
          <a:ln>
            <a:noFill/>
          </a:ln>
          <a:effectLst/>
        </p:spPr>
        <p:txBody>
          <a:bodyPr rot="0" vert="horz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3031575" y="4191828"/>
            <a:ext cx="2993276" cy="2697843"/>
          </a:xfrm>
          <a:custGeom>
            <a:avLst/>
            <a:gdLst/>
            <a:ahLst/>
            <a:cxnLst/>
            <a:rect l="l" t="t" r="r" b="b"/>
            <a:pathLst>
              <a:path w="2993276" h="2698221">
                <a:moveTo>
                  <a:pt x="2993276" y="0"/>
                </a:moveTo>
                <a:lnTo>
                  <a:pt x="2993276" y="2698221"/>
                </a:lnTo>
                <a:lnTo>
                  <a:pt x="0" y="2698221"/>
                </a:lnTo>
                <a:lnTo>
                  <a:pt x="0" y="1234889"/>
                </a:lnTo>
                <a:lnTo>
                  <a:pt x="256283" y="1162113"/>
                </a:lnTo>
                <a:cubicBezTo>
                  <a:pt x="1174239" y="886662"/>
                  <a:pt x="1963603" y="532747"/>
                  <a:pt x="2688352" y="160740"/>
                </a:cubicBezTo>
              </a:path>
            </a:pathLst>
          </a:custGeom>
          <a:blipFill>
            <a:blip r:embed="rId3"/>
            <a:stretch>
              <a:fillRect t="-30728" b="-30440"/>
            </a:stretch>
          </a:blipFill>
          <a:ln>
            <a:noFill/>
          </a:ln>
          <a:effectLst/>
        </p:spPr>
        <p:txBody>
          <a:bodyPr rot="0" vert="horz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6154451" y="2572695"/>
            <a:ext cx="2993276" cy="4285305"/>
          </a:xfrm>
          <a:custGeom>
            <a:avLst/>
            <a:gdLst/>
            <a:ahLst/>
            <a:cxnLst/>
            <a:rect l="l" t="t" r="r" b="b"/>
            <a:pathLst>
              <a:path w="2993276" h="4285905">
                <a:moveTo>
                  <a:pt x="2993276" y="0"/>
                </a:moveTo>
                <a:lnTo>
                  <a:pt x="2993276" y="4285905"/>
                </a:lnTo>
                <a:lnTo>
                  <a:pt x="0" y="4285905"/>
                </a:lnTo>
                <a:lnTo>
                  <a:pt x="0" y="1519366"/>
                </a:lnTo>
                <a:lnTo>
                  <a:pt x="39771" y="1498401"/>
                </a:lnTo>
                <a:cubicBezTo>
                  <a:pt x="972025" y="995645"/>
                  <a:pt x="1814681" y="484577"/>
                  <a:pt x="2719386" y="108301"/>
                </a:cubicBezTo>
              </a:path>
            </a:pathLst>
          </a:custGeom>
          <a:blipFill>
            <a:blip r:embed="rId4"/>
            <a:stretch>
              <a:fillRect t="-2394" b="-2380"/>
            </a:stretch>
          </a:blipFill>
          <a:ln>
            <a:noFill/>
          </a:ln>
          <a:effectLst/>
        </p:spPr>
        <p:txBody>
          <a:bodyPr rot="0" vert="horz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9277327" y="2095430"/>
            <a:ext cx="2914674" cy="4762570"/>
          </a:xfrm>
          <a:custGeom>
            <a:avLst/>
            <a:gdLst/>
            <a:ahLst/>
            <a:cxnLst/>
            <a:rect l="l" t="t" r="r" b="b"/>
            <a:pathLst>
              <a:path w="2914674" h="4763237">
                <a:moveTo>
                  <a:pt x="2262646" y="2245"/>
                </a:moveTo>
                <a:cubicBezTo>
                  <a:pt x="2370726" y="0"/>
                  <a:pt x="2480590" y="131"/>
                  <a:pt x="2592372" y="2763"/>
                </a:cubicBezTo>
                <a:lnTo>
                  <a:pt x="2914674" y="17420"/>
                </a:lnTo>
                <a:lnTo>
                  <a:pt x="2914674" y="4763237"/>
                </a:lnTo>
                <a:lnTo>
                  <a:pt x="0" y="4763237"/>
                </a:lnTo>
                <a:lnTo>
                  <a:pt x="0" y="430408"/>
                </a:lnTo>
                <a:lnTo>
                  <a:pt x="210504" y="356323"/>
                </a:lnTo>
                <a:cubicBezTo>
                  <a:pt x="837019" y="150122"/>
                  <a:pt x="1506089" y="17962"/>
                  <a:pt x="2262646" y="2245"/>
                </a:cubicBezTo>
              </a:path>
            </a:pathLst>
          </a:custGeom>
          <a:blipFill>
            <a:blip r:embed="rId5"/>
            <a:stretch>
              <a:fillRect l="-4486" t="-7" r="-4447" b="-7"/>
            </a:stretch>
          </a:blipFill>
          <a:ln>
            <a:noFill/>
          </a:ln>
          <a:effectLst/>
        </p:spPr>
        <p:txBody>
          <a:bodyPr rot="0" vert="horz" wrap="square" lIns="91440" tIns="45720" rIns="91440" bIns="45720" anchor="ctr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781050" y="319405"/>
            <a:ext cx="10800000" cy="72009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b"/>
          <a:lstStyle/>
          <a:p>
            <a:pPr marL="0" indent="0" algn="l" fontAlgn="auto">
              <a:lnSpc>
                <a:spcPct val="125000"/>
              </a:lnSpc>
            </a:pPr>
            <a:r>
              <a:rPr lang="en-US" sz="32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FastAPI Backend Orchestration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705678" y="1181149"/>
            <a:ext cx="720000" cy="571390"/>
          </a:xfrm>
          <a:custGeom>
            <a:avLst/>
            <a:gdLst/>
            <a:ahLst/>
            <a:cxnLst/>
            <a:rect l="l" t="t" r="r" b="b"/>
            <a:pathLst>
              <a:path w="431250" h="342240">
                <a:moveTo>
                  <a:pt x="431250" y="0"/>
                </a:moveTo>
                <a:lnTo>
                  <a:pt x="431250" y="74003"/>
                </a:lnTo>
                <a:cubicBezTo>
                  <a:pt x="377945" y="74028"/>
                  <a:pt x="334333" y="116456"/>
                  <a:pt x="332839" y="169740"/>
                </a:cubicBezTo>
                <a:lnTo>
                  <a:pt x="431250" y="169740"/>
                </a:lnTo>
                <a:lnTo>
                  <a:pt x="431250" y="342240"/>
                </a:lnTo>
                <a:lnTo>
                  <a:pt x="258750" y="342240"/>
                </a:lnTo>
                <a:lnTo>
                  <a:pt x="258750" y="169740"/>
                </a:lnTo>
                <a:cubicBezTo>
                  <a:pt x="260258" y="75551"/>
                  <a:pt x="337049" y="-12"/>
                  <a:pt x="431250" y="0"/>
                </a:cubicBezTo>
                <a:close/>
                <a:moveTo>
                  <a:pt x="172500" y="0"/>
                </a:moveTo>
                <a:lnTo>
                  <a:pt x="172500" y="74003"/>
                </a:lnTo>
                <a:cubicBezTo>
                  <a:pt x="119195" y="74028"/>
                  <a:pt x="75583" y="116456"/>
                  <a:pt x="74089" y="169740"/>
                </a:cubicBezTo>
                <a:lnTo>
                  <a:pt x="172500" y="169740"/>
                </a:lnTo>
                <a:lnTo>
                  <a:pt x="172500" y="342240"/>
                </a:lnTo>
                <a:lnTo>
                  <a:pt x="0" y="342240"/>
                </a:lnTo>
                <a:lnTo>
                  <a:pt x="0" y="169740"/>
                </a:lnTo>
                <a:cubicBezTo>
                  <a:pt x="1508" y="75551"/>
                  <a:pt x="78299" y="-12"/>
                  <a:pt x="17250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marL="0" indent="0" algn="l" fontAlgn="auto">
              <a:lnSpc>
                <a:spcPct val="100000"/>
              </a:lnSpc>
              <a:spcBef>
                <a:spcPct val="0"/>
              </a:spcBef>
            </a:pPr>
            <a:r>
              <a:rPr lang="zh-CN" altLang="en-US" sz="32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Enhanced Planning with Gemini API Integration</a:t>
            </a:r>
          </a:p>
        </p:txBody>
      </p:sp>
      <p:pic>
        <p:nvPicPr>
          <p:cNvPr id="3" name="image1.png"/>
          <p:cNvPicPr>
            <a:picLocks noChangeAspect="1"/>
          </p:cNvPicPr>
          <p:nvPr/>
        </p:nvPicPr>
        <p:blipFill>
          <a:blip r:embed="rId2"/>
          <a:srcRect l="16275" r="16275"/>
          <a:stretch>
            <a:fillRect/>
          </a:stretch>
        </p:blipFill>
        <p:spPr>
          <a:xfrm>
            <a:off x="6623716" y="1195613"/>
            <a:ext cx="4787186" cy="4729806"/>
          </a:xfrm>
          <a:custGeom>
            <a:avLst/>
            <a:gdLst/>
            <a:ahLst/>
            <a:cxnLst/>
            <a:rect l="0" t="0" r="0" b="0"/>
            <a:pathLst>
              <a:path w="4787186" h="4729806">
                <a:moveTo>
                  <a:pt x="2393592" y="694350"/>
                </a:moveTo>
                <a:cubicBezTo>
                  <a:pt x="2622304" y="694350"/>
                  <a:pt x="2807712" y="879757"/>
                  <a:pt x="2807712" y="1108470"/>
                </a:cubicBezTo>
                <a:cubicBezTo>
                  <a:pt x="2807712" y="2177542"/>
                  <a:pt x="2807711" y="3246614"/>
                  <a:pt x="2807711" y="4315686"/>
                </a:cubicBezTo>
                <a:cubicBezTo>
                  <a:pt x="2807711" y="4544399"/>
                  <a:pt x="2622303" y="4729806"/>
                  <a:pt x="2393591" y="4729806"/>
                </a:cubicBezTo>
                <a:lnTo>
                  <a:pt x="2393592" y="4729805"/>
                </a:lnTo>
                <a:cubicBezTo>
                  <a:pt x="2164880" y="4729805"/>
                  <a:pt x="1979472" y="4544398"/>
                  <a:pt x="1979472" y="4315685"/>
                </a:cubicBezTo>
                <a:lnTo>
                  <a:pt x="1979472" y="1108470"/>
                </a:lnTo>
                <a:cubicBezTo>
                  <a:pt x="1979472" y="879757"/>
                  <a:pt x="2164880" y="694350"/>
                  <a:pt x="2393592" y="694350"/>
                </a:cubicBezTo>
                <a:close/>
                <a:moveTo>
                  <a:pt x="4373066" y="534838"/>
                </a:moveTo>
                <a:cubicBezTo>
                  <a:pt x="4601779" y="534838"/>
                  <a:pt x="4787186" y="720246"/>
                  <a:pt x="4787186" y="948957"/>
                </a:cubicBezTo>
                <a:cubicBezTo>
                  <a:pt x="4787186" y="2044615"/>
                  <a:pt x="4787185" y="3140272"/>
                  <a:pt x="4787185" y="4235930"/>
                </a:cubicBezTo>
                <a:cubicBezTo>
                  <a:pt x="4787185" y="4464642"/>
                  <a:pt x="4601777" y="4650050"/>
                  <a:pt x="4373065" y="4650050"/>
                </a:cubicBezTo>
                <a:lnTo>
                  <a:pt x="4373066" y="4650049"/>
                </a:lnTo>
                <a:cubicBezTo>
                  <a:pt x="4144354" y="4650049"/>
                  <a:pt x="3958946" y="4464641"/>
                  <a:pt x="3958946" y="4235929"/>
                </a:cubicBezTo>
                <a:lnTo>
                  <a:pt x="3958946" y="948957"/>
                </a:lnTo>
                <a:cubicBezTo>
                  <a:pt x="3958946" y="720246"/>
                  <a:pt x="4144354" y="534838"/>
                  <a:pt x="4373066" y="534838"/>
                </a:cubicBezTo>
                <a:close/>
                <a:moveTo>
                  <a:pt x="414120" y="534838"/>
                </a:moveTo>
                <a:cubicBezTo>
                  <a:pt x="642832" y="534838"/>
                  <a:pt x="828240" y="720246"/>
                  <a:pt x="828240" y="948957"/>
                </a:cubicBezTo>
                <a:cubicBezTo>
                  <a:pt x="828240" y="2044615"/>
                  <a:pt x="828239" y="3140272"/>
                  <a:pt x="828239" y="4235930"/>
                </a:cubicBezTo>
                <a:cubicBezTo>
                  <a:pt x="828239" y="4464642"/>
                  <a:pt x="642831" y="4650050"/>
                  <a:pt x="414119" y="4650050"/>
                </a:cubicBezTo>
                <a:lnTo>
                  <a:pt x="414120" y="4650049"/>
                </a:lnTo>
                <a:cubicBezTo>
                  <a:pt x="185408" y="4650049"/>
                  <a:pt x="0" y="4464641"/>
                  <a:pt x="0" y="4235929"/>
                </a:cubicBezTo>
                <a:lnTo>
                  <a:pt x="0" y="948957"/>
                </a:lnTo>
                <a:cubicBezTo>
                  <a:pt x="0" y="720246"/>
                  <a:pt x="185408" y="534838"/>
                  <a:pt x="414120" y="534838"/>
                </a:cubicBezTo>
                <a:close/>
                <a:moveTo>
                  <a:pt x="3383328" y="312349"/>
                </a:moveTo>
                <a:cubicBezTo>
                  <a:pt x="3612040" y="312349"/>
                  <a:pt x="3797448" y="497757"/>
                  <a:pt x="3797448" y="726469"/>
                </a:cubicBezTo>
                <a:cubicBezTo>
                  <a:pt x="3797448" y="1822127"/>
                  <a:pt x="3797447" y="2917784"/>
                  <a:pt x="3797447" y="4013442"/>
                </a:cubicBezTo>
                <a:cubicBezTo>
                  <a:pt x="3797447" y="4242155"/>
                  <a:pt x="3612039" y="4427562"/>
                  <a:pt x="3383327" y="4427562"/>
                </a:cubicBezTo>
                <a:lnTo>
                  <a:pt x="3383328" y="4427561"/>
                </a:lnTo>
                <a:cubicBezTo>
                  <a:pt x="3154616" y="4427561"/>
                  <a:pt x="2969208" y="4242154"/>
                  <a:pt x="2969208" y="4013441"/>
                </a:cubicBezTo>
                <a:lnTo>
                  <a:pt x="2969208" y="726469"/>
                </a:lnTo>
                <a:cubicBezTo>
                  <a:pt x="2969208" y="497757"/>
                  <a:pt x="3154616" y="312349"/>
                  <a:pt x="3383328" y="312349"/>
                </a:cubicBezTo>
                <a:close/>
                <a:moveTo>
                  <a:pt x="1403856" y="0"/>
                </a:moveTo>
                <a:cubicBezTo>
                  <a:pt x="1632568" y="0"/>
                  <a:pt x="1817976" y="185408"/>
                  <a:pt x="1817976" y="414120"/>
                </a:cubicBezTo>
                <a:cubicBezTo>
                  <a:pt x="1817976" y="1509778"/>
                  <a:pt x="1817975" y="2605435"/>
                  <a:pt x="1817975" y="3701093"/>
                </a:cubicBezTo>
                <a:cubicBezTo>
                  <a:pt x="1817975" y="3929805"/>
                  <a:pt x="1632567" y="4115213"/>
                  <a:pt x="1403855" y="4115213"/>
                </a:cubicBezTo>
                <a:lnTo>
                  <a:pt x="1403856" y="4115212"/>
                </a:lnTo>
                <a:cubicBezTo>
                  <a:pt x="1175144" y="4115212"/>
                  <a:pt x="989736" y="3929804"/>
                  <a:pt x="989736" y="3701092"/>
                </a:cubicBezTo>
                <a:lnTo>
                  <a:pt x="989736" y="414120"/>
                </a:lnTo>
                <a:cubicBezTo>
                  <a:pt x="989736" y="185408"/>
                  <a:pt x="1175144" y="0"/>
                  <a:pt x="1403856" y="0"/>
                </a:cubicBezTo>
                <a:close/>
              </a:path>
            </a:pathLst>
          </a:custGeom>
          <a:solidFill>
            <a:srgbClr val="2196F3">
              <a:lumMod val="40000"/>
              <a:lumOff val="60000"/>
            </a:srgbClr>
          </a:solidFill>
        </p:spPr>
      </p:pic>
      <p:cxnSp>
        <p:nvCxnSpPr>
          <p:cNvPr id="4" name="Connector 4"/>
          <p:cNvCxnSpPr/>
          <p:nvPr/>
        </p:nvCxnSpPr>
        <p:spPr>
          <a:xfrm flipH="1">
            <a:off x="1597906" y="1793026"/>
            <a:ext cx="0" cy="447427"/>
          </a:xfrm>
          <a:prstGeom prst="line">
            <a:avLst/>
          </a:prstGeom>
          <a:noFill/>
          <a:ln w="6350" cap="flat" cmpd="sng">
            <a:solidFill>
              <a:schemeClr val="accent2"/>
            </a:solidFill>
            <a:prstDash val="solid"/>
            <a:miter lim="800000"/>
          </a:ln>
        </p:spPr>
      </p:cxnSp>
      <p:sp>
        <p:nvSpPr>
          <p:cNvPr id="5" name="TextBox 5"/>
          <p:cNvSpPr txBox="1"/>
          <p:nvPr/>
        </p:nvSpPr>
        <p:spPr>
          <a:xfrm>
            <a:off x="795846" y="1662796"/>
            <a:ext cx="755335" cy="707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0" i="0" u="none" baseline="0">
                <a:ln/>
                <a:solidFill>
                  <a:srgbClr val="DB615E"/>
                </a:solidFill>
                <a:effectLst/>
                <a:latin typeface="思源黑体 Normal"/>
                <a:ea typeface="思源黑体 Normal"/>
              </a:rPr>
              <a:t>01</a:t>
            </a:r>
            <a:endParaRPr lang="en-US" sz="1100"/>
          </a:p>
        </p:txBody>
      </p:sp>
      <p:cxnSp>
        <p:nvCxnSpPr>
          <p:cNvPr id="6" name="Connector 6"/>
          <p:cNvCxnSpPr/>
          <p:nvPr/>
        </p:nvCxnSpPr>
        <p:spPr>
          <a:xfrm flipH="1">
            <a:off x="1597906" y="3356666"/>
            <a:ext cx="0" cy="447427"/>
          </a:xfrm>
          <a:prstGeom prst="line">
            <a:avLst/>
          </a:prstGeom>
          <a:noFill/>
          <a:ln w="6350" cap="flat" cmpd="sng">
            <a:solidFill>
              <a:schemeClr val="accent2"/>
            </a:solidFill>
            <a:prstDash val="solid"/>
            <a:miter lim="800000"/>
          </a:ln>
        </p:spPr>
      </p:cxnSp>
      <p:sp>
        <p:nvSpPr>
          <p:cNvPr id="7" name="TextBox 7"/>
          <p:cNvSpPr txBox="1"/>
          <p:nvPr/>
        </p:nvSpPr>
        <p:spPr>
          <a:xfrm>
            <a:off x="795846" y="3226436"/>
            <a:ext cx="755335" cy="707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0" i="0" u="none" baseline="0">
                <a:ln/>
                <a:solidFill>
                  <a:srgbClr val="DB615E"/>
                </a:solidFill>
                <a:effectLst/>
                <a:latin typeface="思源黑体 Normal"/>
                <a:ea typeface="思源黑体 Normal"/>
              </a:rPr>
              <a:t>02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795846" y="4932581"/>
            <a:ext cx="755335" cy="70788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0" i="0" u="none" baseline="0">
                <a:ln/>
                <a:solidFill>
                  <a:srgbClr val="DB615E"/>
                </a:solidFill>
                <a:effectLst/>
                <a:latin typeface="思源黑体 Normal"/>
                <a:ea typeface="思源黑体 Normal"/>
              </a:rPr>
              <a:t>03</a:t>
            </a:r>
            <a:endParaRPr lang="en-US" sz="1100"/>
          </a:p>
        </p:txBody>
      </p:sp>
      <p:cxnSp>
        <p:nvCxnSpPr>
          <p:cNvPr id="9" name="Connector 9"/>
          <p:cNvCxnSpPr/>
          <p:nvPr/>
        </p:nvCxnSpPr>
        <p:spPr>
          <a:xfrm flipH="1">
            <a:off x="1597906" y="5062811"/>
            <a:ext cx="0" cy="447427"/>
          </a:xfrm>
          <a:prstGeom prst="line">
            <a:avLst/>
          </a:prstGeom>
          <a:noFill/>
          <a:ln w="6350" cap="flat" cmpd="sng">
            <a:solidFill>
              <a:schemeClr val="accent2"/>
            </a:solidFill>
            <a:prstDash val="solid"/>
            <a:miter lim="800000"/>
          </a:ln>
        </p:spPr>
      </p:cxnSp>
      <p:sp>
        <p:nvSpPr>
          <p:cNvPr id="10" name="TextBox 10"/>
          <p:cNvSpPr txBox="1"/>
          <p:nvPr/>
        </p:nvSpPr>
        <p:spPr>
          <a:xfrm>
            <a:off x="1638935" y="1932545"/>
            <a:ext cx="4733613" cy="6251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30000"/>
              </a:lnSpc>
              <a:defRPr/>
            </a:pPr>
            <a:r>
              <a:rPr lang="en-US" sz="14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Leveraging Gemini API for enhanced planning processes.</a:t>
            </a:r>
            <a:endParaRPr lang="en-US" sz="1100"/>
          </a:p>
        </p:txBody>
      </p:sp>
      <p:sp>
        <p:nvSpPr>
          <p:cNvPr id="11" name="AutoShape 11"/>
          <p:cNvSpPr/>
          <p:nvPr/>
        </p:nvSpPr>
        <p:spPr>
          <a:xfrm>
            <a:off x="1638935" y="1562438"/>
            <a:ext cx="473361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Advanced Planning Capabilities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935" y="3491507"/>
            <a:ext cx="4733613" cy="6251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30000"/>
              </a:lnSpc>
              <a:defRPr/>
            </a:pPr>
            <a:r>
              <a:rPr lang="en-US" sz="14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Gemini API enables precise synthesis of information.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1638935" y="3121400"/>
            <a:ext cx="473361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Precise Synthesis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8935" y="5302688"/>
            <a:ext cx="4733613" cy="62517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30000"/>
              </a:lnSpc>
              <a:defRPr/>
            </a:pPr>
            <a:r>
              <a:rPr lang="en-US" sz="14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Ensuring thorough verification throughout the process with Gemini API.</a:t>
            </a:r>
            <a:endParaRPr lang="en-US" sz="1100"/>
          </a:p>
        </p:txBody>
      </p:sp>
      <p:sp>
        <p:nvSpPr>
          <p:cNvPr id="15" name="AutoShape 15"/>
          <p:cNvSpPr/>
          <p:nvPr/>
        </p:nvSpPr>
        <p:spPr>
          <a:xfrm>
            <a:off x="1638935" y="4932581"/>
            <a:ext cx="4733613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>
            <a:spAutoFit/>
          </a:bodyPr>
          <a:lstStyle/>
          <a:p>
            <a:pPr marL="0" algn="l"/>
            <a:r>
              <a:rPr lang="zh-CN" altLang="en-US" sz="1600" b="1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Rigorous Verification</a:t>
            </a:r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4)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50" dur="1" fill="hold"/>
                                        <p:tgtEl>
                                          <p:spTgt spid="15"/>
                                        </p:tgtEl>
                                      </p:cBhvr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54" dur="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9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2231" y="3231523"/>
            <a:ext cx="4408616" cy="152071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rtlCol="0" anchor="t"/>
          <a:lstStyle/>
          <a:p>
            <a:pPr marL="0" algn="l">
              <a:lnSpc>
                <a:spcPct val="125000"/>
              </a:lnSpc>
              <a:defRPr/>
            </a:pPr>
            <a:r>
              <a:rPr lang="en-US" sz="1199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Pathway enables the ingestion of live data streams.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6699118" y="3231523"/>
            <a:ext cx="4415928" cy="152071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rtlCol="0" anchor="t"/>
          <a:lstStyle/>
          <a:p>
            <a:pPr marL="0" algn="l">
              <a:lnSpc>
                <a:spcPct val="125000"/>
              </a:lnSpc>
              <a:defRPr/>
            </a:pPr>
            <a:r>
              <a:rPr lang="en-US" sz="1199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It updates vector indexes to improve data retrieval.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1062231" y="2844033"/>
            <a:ext cx="4408616" cy="27782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rtlCol="0" anchor="t"/>
          <a:lstStyle/>
          <a:p>
            <a:pPr marL="0" algn="l">
              <a:lnSpc>
                <a:spcPct val="125000"/>
              </a:lnSpc>
              <a:defRPr/>
            </a:pPr>
            <a:r>
              <a:rPr lang="en-US" sz="1439" b="1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Live Data Ingestion</a:t>
            </a: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6699118" y="2836722"/>
            <a:ext cx="4415928" cy="277823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rtlCol="0" anchor="t"/>
          <a:lstStyle/>
          <a:p>
            <a:pPr marL="0" algn="l">
              <a:lnSpc>
                <a:spcPct val="125000"/>
              </a:lnSpc>
              <a:defRPr/>
            </a:pPr>
            <a:r>
              <a:rPr lang="en-US" sz="1439" b="1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Vector Index Updates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1062231" y="3173034"/>
            <a:ext cx="4262394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3C5FE1">
                <a:alpha val="60000"/>
              </a:srgbClr>
            </a:solidFill>
            <a:prstDash val="solid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anchor="t"/>
          <a:lstStyle/>
          <a:p>
            <a:pPr marL="0" algn="l"/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6699119" y="3173034"/>
            <a:ext cx="4233149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3C5FE1">
                <a:alpha val="60000"/>
              </a:srgbClr>
            </a:solidFill>
            <a:prstDash val="solid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vert="horz" lIns="91440" tIns="45720" rIns="91440" bIns="45720" anchor="t"/>
          <a:lstStyle/>
          <a:p>
            <a:pPr marL="0" algn="l"/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62231" y="2441920"/>
            <a:ext cx="840781" cy="30706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rtlCol="0" anchor="t"/>
          <a:lstStyle/>
          <a:p>
            <a:pPr marL="0" algn="l">
              <a:lnSpc>
                <a:spcPct val="125000"/>
              </a:lnSpc>
              <a:defRPr/>
            </a:pPr>
            <a:r>
              <a:rPr lang="en-US" sz="1599" b="1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Step1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691807" y="2441920"/>
            <a:ext cx="899270" cy="307068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rtlCol="0" anchor="t"/>
          <a:lstStyle/>
          <a:p>
            <a:pPr marL="0" algn="l">
              <a:lnSpc>
                <a:spcPct val="125000"/>
              </a:lnSpc>
              <a:defRPr/>
            </a:pPr>
            <a:r>
              <a:rPr lang="en-US" sz="1599" b="1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Step2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81050" y="319405"/>
            <a:ext cx="10800000" cy="72009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ctr"/>
          <a:lstStyle/>
          <a:p>
            <a:pPr marL="0" indent="0" algn="l" fontAlgn="auto">
              <a:lnSpc>
                <a:spcPct val="125000"/>
              </a:lnSpc>
            </a:pPr>
            <a:r>
              <a:rPr lang="en-US" sz="32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Pathway Integration for Live Data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04948" y="2728152"/>
            <a:ext cx="2177320" cy="2177320"/>
          </a:xfrm>
          <a:custGeom>
            <a:avLst/>
            <a:gdLst/>
            <a:ahLst/>
            <a:cxnLst/>
            <a:rect l="l" t="t" r="r" b="b"/>
            <a:pathLst>
              <a:path w="2177320" h="2177320" stroke="0">
                <a:moveTo>
                  <a:pt x="2177320" y="1088660"/>
                </a:moveTo>
                <a:cubicBezTo>
                  <a:pt x="2177320" y="1689909"/>
                  <a:pt x="1689909" y="2177320"/>
                  <a:pt x="1088660" y="2177320"/>
                </a:cubicBezTo>
                <a:cubicBezTo>
                  <a:pt x="487411" y="2177320"/>
                  <a:pt x="0" y="1689909"/>
                  <a:pt x="0" y="1088660"/>
                </a:cubicBezTo>
                <a:cubicBezTo>
                  <a:pt x="0" y="487411"/>
                  <a:pt x="487411" y="0"/>
                  <a:pt x="1088660" y="0"/>
                </a:cubicBezTo>
                <a:cubicBezTo>
                  <a:pt x="1689909" y="0"/>
                  <a:pt x="2177320" y="487411"/>
                  <a:pt x="2177320" y="1088660"/>
                </a:cubicBezTo>
                <a:close/>
              </a:path>
              <a:path w="2177320" h="2177320" fill="none">
                <a:moveTo>
                  <a:pt x="2177320" y="1088660"/>
                </a:moveTo>
                <a:cubicBezTo>
                  <a:pt x="2177320" y="1689909"/>
                  <a:pt x="1689909" y="2177320"/>
                  <a:pt x="1088660" y="2177320"/>
                </a:cubicBezTo>
                <a:cubicBezTo>
                  <a:pt x="487411" y="2177320"/>
                  <a:pt x="0" y="1689909"/>
                  <a:pt x="0" y="1088660"/>
                </a:cubicBezTo>
                <a:cubicBezTo>
                  <a:pt x="0" y="487411"/>
                  <a:pt x="487411" y="0"/>
                  <a:pt x="1088660" y="0"/>
                </a:cubicBezTo>
                <a:cubicBezTo>
                  <a:pt x="1689909" y="0"/>
                  <a:pt x="2177320" y="487411"/>
                  <a:pt x="2177320" y="1088660"/>
                </a:cubicBezTo>
                <a:close/>
              </a:path>
            </a:pathLst>
          </a:custGeom>
          <a:solidFill>
            <a:srgbClr val="467DFE"/>
          </a:solidFill>
          <a:ln w="51841" cap="flat">
            <a:solidFill>
              <a:srgbClr val="FFFFFF"/>
            </a:solidFill>
            <a:miter lim="800000"/>
          </a:ln>
        </p:spPr>
        <p:txBody>
          <a:bodyPr vert="horz" wrap="square" lIns="38100" tIns="38100" rIns="38100" bIns="38100" anchor="ctr"/>
          <a:lstStyle/>
          <a:p>
            <a:pPr marL="0" algn="ctr"/>
            <a:r>
              <a:rPr lang="zh-CN" altLang="en-US" sz="52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VS</a:t>
            </a:r>
          </a:p>
        </p:txBody>
      </p:sp>
      <p:sp>
        <p:nvSpPr>
          <p:cNvPr id="3" name="Freeform 3"/>
          <p:cNvSpPr/>
          <p:nvPr/>
        </p:nvSpPr>
        <p:spPr>
          <a:xfrm>
            <a:off x="1658810" y="1584724"/>
            <a:ext cx="584376" cy="584376"/>
          </a:xfrm>
          <a:custGeom>
            <a:avLst/>
            <a:gdLst/>
            <a:ahLst/>
            <a:cxnLst/>
            <a:rect l="l" t="t" r="r" b="b"/>
            <a:pathLst>
              <a:path w="584376" h="584376" stroke="0">
                <a:moveTo>
                  <a:pt x="584376" y="292188"/>
                </a:moveTo>
                <a:cubicBezTo>
                  <a:pt x="584376" y="453559"/>
                  <a:pt x="453559" y="584376"/>
                  <a:pt x="292188" y="584376"/>
                </a:cubicBezTo>
                <a:cubicBezTo>
                  <a:pt x="130817" y="584376"/>
                  <a:pt x="0" y="453559"/>
                  <a:pt x="0" y="292188"/>
                </a:cubicBezTo>
                <a:cubicBezTo>
                  <a:pt x="0" y="130817"/>
                  <a:pt x="130817" y="0"/>
                  <a:pt x="292188" y="0"/>
                </a:cubicBezTo>
                <a:cubicBezTo>
                  <a:pt x="453559" y="0"/>
                  <a:pt x="584376" y="130817"/>
                  <a:pt x="584376" y="292188"/>
                </a:cubicBezTo>
                <a:close/>
              </a:path>
              <a:path w="584376" h="584376" fill="none">
                <a:moveTo>
                  <a:pt x="584376" y="292188"/>
                </a:moveTo>
                <a:cubicBezTo>
                  <a:pt x="584376" y="453559"/>
                  <a:pt x="453559" y="584376"/>
                  <a:pt x="292188" y="584376"/>
                </a:cubicBezTo>
                <a:cubicBezTo>
                  <a:pt x="130817" y="584376"/>
                  <a:pt x="0" y="453559"/>
                  <a:pt x="0" y="292188"/>
                </a:cubicBezTo>
                <a:cubicBezTo>
                  <a:pt x="0" y="130817"/>
                  <a:pt x="130817" y="0"/>
                  <a:pt x="292188" y="0"/>
                </a:cubicBezTo>
                <a:cubicBezTo>
                  <a:pt x="453559" y="0"/>
                  <a:pt x="584376" y="130817"/>
                  <a:pt x="584376" y="292188"/>
                </a:cubicBezTo>
                <a:close/>
              </a:path>
            </a:pathLst>
          </a:custGeom>
          <a:solidFill>
            <a:srgbClr val="4ED7C5"/>
          </a:solidFill>
          <a:ln cap="flat">
            <a:noFill/>
            <a:miter lim="800000"/>
          </a:ln>
        </p:spPr>
        <p:txBody>
          <a:bodyPr vert="horz" lIns="91440" tIns="45720" rIns="91440" bIns="45720" anchor="t"/>
          <a:lstStyle/>
          <a:p>
            <a:pPr marL="0" algn="l"/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1859168" y="1785062"/>
            <a:ext cx="183660" cy="183700"/>
          </a:xfrm>
          <a:custGeom>
            <a:avLst/>
            <a:gdLst/>
            <a:ahLst/>
            <a:cxnLst/>
            <a:rect l="l" t="t" r="r" b="b"/>
            <a:pathLst>
              <a:path w="183660" h="183700" stroke="0">
                <a:moveTo>
                  <a:pt x="87840" y="1200"/>
                </a:moveTo>
                <a:cubicBezTo>
                  <a:pt x="89020" y="0"/>
                  <a:pt x="90410" y="0"/>
                  <a:pt x="91850" y="0"/>
                </a:cubicBezTo>
                <a:cubicBezTo>
                  <a:pt x="93280" y="0"/>
                  <a:pt x="94670" y="0"/>
                  <a:pt x="95850" y="1200"/>
                </a:cubicBezTo>
                <a:lnTo>
                  <a:pt x="180610" y="59100"/>
                </a:lnTo>
                <a:cubicBezTo>
                  <a:pt x="181550" y="59700"/>
                  <a:pt x="182320" y="60600"/>
                  <a:pt x="182850" y="61600"/>
                </a:cubicBezTo>
                <a:cubicBezTo>
                  <a:pt x="183380" y="62600"/>
                  <a:pt x="183660" y="63700"/>
                  <a:pt x="183660" y="64800"/>
                </a:cubicBezTo>
                <a:lnTo>
                  <a:pt x="183660" y="176700"/>
                </a:lnTo>
                <a:cubicBezTo>
                  <a:pt x="183660" y="178500"/>
                  <a:pt x="182920" y="180300"/>
                  <a:pt x="181590" y="181600"/>
                </a:cubicBezTo>
                <a:cubicBezTo>
                  <a:pt x="180270" y="182900"/>
                  <a:pt x="178470" y="183700"/>
                  <a:pt x="176600" y="183700"/>
                </a:cubicBezTo>
                <a:lnTo>
                  <a:pt x="7060" y="183700"/>
                </a:lnTo>
                <a:cubicBezTo>
                  <a:pt x="5190" y="183700"/>
                  <a:pt x="3390" y="182900"/>
                  <a:pt x="2070" y="181600"/>
                </a:cubicBezTo>
                <a:cubicBezTo>
                  <a:pt x="0" y="180300"/>
                  <a:pt x="0" y="178500"/>
                  <a:pt x="0" y="176700"/>
                </a:cubicBezTo>
                <a:lnTo>
                  <a:pt x="0" y="64800"/>
                </a:lnTo>
                <a:cubicBezTo>
                  <a:pt x="0" y="63700"/>
                  <a:pt x="0" y="62600"/>
                  <a:pt x="0" y="61600"/>
                </a:cubicBezTo>
                <a:cubicBezTo>
                  <a:pt x="1340" y="60600"/>
                  <a:pt x="2110" y="59700"/>
                  <a:pt x="3060" y="59100"/>
                </a:cubicBezTo>
                <a:lnTo>
                  <a:pt x="87840" y="1200"/>
                </a:lnTo>
                <a:close/>
                <a:moveTo>
                  <a:pt x="98900" y="92800"/>
                </a:moveTo>
                <a:lnTo>
                  <a:pt x="84770" y="92800"/>
                </a:lnTo>
                <a:lnTo>
                  <a:pt x="84770" y="148700"/>
                </a:lnTo>
                <a:lnTo>
                  <a:pt x="98900" y="148700"/>
                </a:lnTo>
                <a:lnTo>
                  <a:pt x="98900" y="92800"/>
                </a:lnTo>
                <a:close/>
              </a:path>
              <a:path w="183660" h="183700" fill="none">
                <a:moveTo>
                  <a:pt x="87840" y="1200"/>
                </a:moveTo>
                <a:cubicBezTo>
                  <a:pt x="89020" y="0"/>
                  <a:pt x="90410" y="0"/>
                  <a:pt x="91850" y="0"/>
                </a:cubicBezTo>
                <a:cubicBezTo>
                  <a:pt x="93280" y="0"/>
                  <a:pt x="94670" y="0"/>
                  <a:pt x="95850" y="1200"/>
                </a:cubicBezTo>
                <a:lnTo>
                  <a:pt x="180610" y="59100"/>
                </a:lnTo>
                <a:cubicBezTo>
                  <a:pt x="181550" y="59700"/>
                  <a:pt x="182320" y="60600"/>
                  <a:pt x="182850" y="61600"/>
                </a:cubicBezTo>
                <a:cubicBezTo>
                  <a:pt x="183380" y="62600"/>
                  <a:pt x="183660" y="63700"/>
                  <a:pt x="183660" y="64800"/>
                </a:cubicBezTo>
                <a:lnTo>
                  <a:pt x="183660" y="176700"/>
                </a:lnTo>
                <a:cubicBezTo>
                  <a:pt x="183660" y="178500"/>
                  <a:pt x="182920" y="180300"/>
                  <a:pt x="181590" y="181600"/>
                </a:cubicBezTo>
                <a:cubicBezTo>
                  <a:pt x="180270" y="182900"/>
                  <a:pt x="178470" y="183700"/>
                  <a:pt x="176600" y="183700"/>
                </a:cubicBezTo>
                <a:lnTo>
                  <a:pt x="7060" y="183700"/>
                </a:lnTo>
                <a:cubicBezTo>
                  <a:pt x="5190" y="183700"/>
                  <a:pt x="3390" y="182900"/>
                  <a:pt x="2070" y="181600"/>
                </a:cubicBezTo>
                <a:cubicBezTo>
                  <a:pt x="0" y="180300"/>
                  <a:pt x="0" y="178500"/>
                  <a:pt x="0" y="176700"/>
                </a:cubicBezTo>
                <a:lnTo>
                  <a:pt x="0" y="64800"/>
                </a:lnTo>
                <a:cubicBezTo>
                  <a:pt x="0" y="63700"/>
                  <a:pt x="0" y="62600"/>
                  <a:pt x="0" y="61600"/>
                </a:cubicBezTo>
                <a:cubicBezTo>
                  <a:pt x="1340" y="60600"/>
                  <a:pt x="2110" y="59700"/>
                  <a:pt x="3060" y="59100"/>
                </a:cubicBezTo>
                <a:lnTo>
                  <a:pt x="87840" y="1200"/>
                </a:lnTo>
                <a:close/>
                <a:moveTo>
                  <a:pt x="98900" y="92800"/>
                </a:moveTo>
                <a:lnTo>
                  <a:pt x="84770" y="92800"/>
                </a:lnTo>
                <a:lnTo>
                  <a:pt x="84770" y="148700"/>
                </a:lnTo>
                <a:lnTo>
                  <a:pt x="98900" y="148700"/>
                </a:lnTo>
                <a:lnTo>
                  <a:pt x="98900" y="92800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miter lim="800000"/>
          </a:ln>
        </p:spPr>
        <p:txBody>
          <a:bodyPr vert="horz" lIns="91440" tIns="45720" rIns="91440" bIns="45720" anchor="t"/>
          <a:lstStyle/>
          <a:p>
            <a:pPr marL="0" algn="l"/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1319883" y="1291082"/>
            <a:ext cx="4595430" cy="5051460"/>
          </a:xfrm>
          <a:custGeom>
            <a:avLst/>
            <a:gdLst/>
            <a:ahLst/>
            <a:cxnLst/>
            <a:rect l="l" t="t" r="r" b="b"/>
            <a:pathLst>
              <a:path w="4595430" h="5051460" stroke="0">
                <a:moveTo>
                  <a:pt x="0" y="237134"/>
                </a:moveTo>
                <a:cubicBezTo>
                  <a:pt x="0" y="106169"/>
                  <a:pt x="92250" y="0"/>
                  <a:pt x="206046" y="0"/>
                </a:cubicBezTo>
                <a:lnTo>
                  <a:pt x="4389385" y="0"/>
                </a:lnTo>
                <a:cubicBezTo>
                  <a:pt x="4503181" y="0"/>
                  <a:pt x="4595430" y="106169"/>
                  <a:pt x="4595430" y="237134"/>
                </a:cubicBezTo>
                <a:lnTo>
                  <a:pt x="4595430" y="4814324"/>
                </a:lnTo>
                <a:cubicBezTo>
                  <a:pt x="4595430" y="4945293"/>
                  <a:pt x="4503181" y="5051460"/>
                  <a:pt x="4389385" y="5051460"/>
                </a:cubicBezTo>
                <a:lnTo>
                  <a:pt x="206046" y="5051460"/>
                </a:lnTo>
                <a:cubicBezTo>
                  <a:pt x="92250" y="5051460"/>
                  <a:pt x="0" y="4945293"/>
                  <a:pt x="0" y="4814324"/>
                </a:cubicBezTo>
                <a:lnTo>
                  <a:pt x="0" y="237134"/>
                </a:lnTo>
                <a:close/>
              </a:path>
              <a:path w="4595430" h="5051460" fill="none">
                <a:moveTo>
                  <a:pt x="0" y="237134"/>
                </a:moveTo>
                <a:cubicBezTo>
                  <a:pt x="0" y="106169"/>
                  <a:pt x="92250" y="0"/>
                  <a:pt x="206046" y="0"/>
                </a:cubicBezTo>
                <a:lnTo>
                  <a:pt x="4389385" y="0"/>
                </a:lnTo>
                <a:cubicBezTo>
                  <a:pt x="4503181" y="0"/>
                  <a:pt x="4595430" y="106169"/>
                  <a:pt x="4595430" y="237134"/>
                </a:cubicBezTo>
                <a:lnTo>
                  <a:pt x="4595430" y="4814324"/>
                </a:lnTo>
                <a:cubicBezTo>
                  <a:pt x="4595430" y="4945293"/>
                  <a:pt x="4503181" y="5051460"/>
                  <a:pt x="4389385" y="5051460"/>
                </a:cubicBezTo>
                <a:lnTo>
                  <a:pt x="206046" y="5051460"/>
                </a:lnTo>
                <a:cubicBezTo>
                  <a:pt x="92250" y="5051460"/>
                  <a:pt x="0" y="4945293"/>
                  <a:pt x="0" y="4814324"/>
                </a:cubicBezTo>
                <a:lnTo>
                  <a:pt x="0" y="237134"/>
                </a:lnTo>
                <a:close/>
              </a:path>
            </a:pathLst>
          </a:custGeom>
          <a:solidFill>
            <a:srgbClr val="4ED7C5">
              <a:alpha val="7000"/>
            </a:srgbClr>
          </a:solidFill>
          <a:ln cap="flat">
            <a:noFill/>
            <a:miter lim="800000"/>
          </a:ln>
        </p:spPr>
        <p:txBody>
          <a:bodyPr vert="horz" lIns="91440" tIns="45720" rIns="91440" bIns="45720" anchor="t"/>
          <a:lstStyle/>
          <a:p>
            <a:pPr marL="0" algn="l"/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9942110" y="1584724"/>
            <a:ext cx="584376" cy="584376"/>
          </a:xfrm>
          <a:custGeom>
            <a:avLst/>
            <a:gdLst/>
            <a:ahLst/>
            <a:cxnLst/>
            <a:rect l="l" t="t" r="r" b="b"/>
            <a:pathLst>
              <a:path w="584376" h="584376" stroke="0">
                <a:moveTo>
                  <a:pt x="584376" y="292188"/>
                </a:moveTo>
                <a:cubicBezTo>
                  <a:pt x="584376" y="453559"/>
                  <a:pt x="453559" y="584376"/>
                  <a:pt x="292188" y="584376"/>
                </a:cubicBezTo>
                <a:cubicBezTo>
                  <a:pt x="130817" y="584376"/>
                  <a:pt x="0" y="453559"/>
                  <a:pt x="0" y="292188"/>
                </a:cubicBezTo>
                <a:cubicBezTo>
                  <a:pt x="0" y="130817"/>
                  <a:pt x="130817" y="0"/>
                  <a:pt x="292188" y="0"/>
                </a:cubicBezTo>
                <a:cubicBezTo>
                  <a:pt x="453559" y="0"/>
                  <a:pt x="584376" y="130817"/>
                  <a:pt x="584376" y="292188"/>
                </a:cubicBezTo>
                <a:close/>
              </a:path>
              <a:path w="584376" h="584376" fill="none">
                <a:moveTo>
                  <a:pt x="584376" y="292188"/>
                </a:moveTo>
                <a:cubicBezTo>
                  <a:pt x="584376" y="453559"/>
                  <a:pt x="453559" y="584376"/>
                  <a:pt x="292188" y="584376"/>
                </a:cubicBezTo>
                <a:cubicBezTo>
                  <a:pt x="130817" y="584376"/>
                  <a:pt x="0" y="453559"/>
                  <a:pt x="0" y="292188"/>
                </a:cubicBezTo>
                <a:cubicBezTo>
                  <a:pt x="0" y="130817"/>
                  <a:pt x="130817" y="0"/>
                  <a:pt x="292188" y="0"/>
                </a:cubicBezTo>
                <a:cubicBezTo>
                  <a:pt x="453559" y="0"/>
                  <a:pt x="584376" y="130817"/>
                  <a:pt x="584376" y="292188"/>
                </a:cubicBezTo>
                <a:close/>
              </a:path>
            </a:pathLst>
          </a:custGeom>
          <a:solidFill>
            <a:srgbClr val="467DFE"/>
          </a:solidFill>
          <a:ln cap="flat">
            <a:noFill/>
            <a:miter lim="800000"/>
          </a:ln>
        </p:spPr>
        <p:txBody>
          <a:bodyPr vert="horz" lIns="91440" tIns="45720" rIns="91440" bIns="45720" anchor="t"/>
          <a:lstStyle/>
          <a:p>
            <a:pPr marL="0" algn="l"/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10142468" y="1785062"/>
            <a:ext cx="183660" cy="183700"/>
          </a:xfrm>
          <a:custGeom>
            <a:avLst/>
            <a:gdLst/>
            <a:ahLst/>
            <a:cxnLst/>
            <a:rect l="l" t="t" r="r" b="b"/>
            <a:pathLst>
              <a:path w="183660" h="183700" stroke="0">
                <a:moveTo>
                  <a:pt x="87840" y="1200"/>
                </a:moveTo>
                <a:cubicBezTo>
                  <a:pt x="89010" y="0"/>
                  <a:pt x="90410" y="0"/>
                  <a:pt x="91840" y="0"/>
                </a:cubicBezTo>
                <a:cubicBezTo>
                  <a:pt x="93270" y="0"/>
                  <a:pt x="94670" y="0"/>
                  <a:pt x="95850" y="1200"/>
                </a:cubicBezTo>
                <a:lnTo>
                  <a:pt x="180600" y="59100"/>
                </a:lnTo>
                <a:cubicBezTo>
                  <a:pt x="181550" y="59700"/>
                  <a:pt x="182320" y="60600"/>
                  <a:pt x="182850" y="61600"/>
                </a:cubicBezTo>
                <a:cubicBezTo>
                  <a:pt x="183380" y="62600"/>
                  <a:pt x="183660" y="63700"/>
                  <a:pt x="183660" y="64800"/>
                </a:cubicBezTo>
                <a:lnTo>
                  <a:pt x="183660" y="176700"/>
                </a:lnTo>
                <a:cubicBezTo>
                  <a:pt x="183660" y="178500"/>
                  <a:pt x="182920" y="180300"/>
                  <a:pt x="181590" y="181600"/>
                </a:cubicBezTo>
                <a:cubicBezTo>
                  <a:pt x="180270" y="182900"/>
                  <a:pt x="178470" y="183700"/>
                  <a:pt x="176600" y="183700"/>
                </a:cubicBezTo>
                <a:lnTo>
                  <a:pt x="7060" y="183700"/>
                </a:lnTo>
                <a:cubicBezTo>
                  <a:pt x="5190" y="183700"/>
                  <a:pt x="3390" y="182900"/>
                  <a:pt x="2070" y="181600"/>
                </a:cubicBezTo>
                <a:cubicBezTo>
                  <a:pt x="0" y="180300"/>
                  <a:pt x="0" y="178500"/>
                  <a:pt x="0" y="176700"/>
                </a:cubicBezTo>
                <a:lnTo>
                  <a:pt x="0" y="64800"/>
                </a:lnTo>
                <a:cubicBezTo>
                  <a:pt x="0" y="63700"/>
                  <a:pt x="0" y="62600"/>
                  <a:pt x="0" y="61600"/>
                </a:cubicBezTo>
                <a:cubicBezTo>
                  <a:pt x="1340" y="60600"/>
                  <a:pt x="2110" y="59700"/>
                  <a:pt x="3060" y="59100"/>
                </a:cubicBezTo>
                <a:lnTo>
                  <a:pt x="87840" y="1200"/>
                </a:lnTo>
                <a:close/>
                <a:moveTo>
                  <a:pt x="98890" y="92800"/>
                </a:moveTo>
                <a:lnTo>
                  <a:pt x="84770" y="92800"/>
                </a:lnTo>
                <a:lnTo>
                  <a:pt x="84770" y="148700"/>
                </a:lnTo>
                <a:lnTo>
                  <a:pt x="98890" y="148700"/>
                </a:lnTo>
                <a:lnTo>
                  <a:pt x="98890" y="92800"/>
                </a:lnTo>
                <a:close/>
              </a:path>
              <a:path w="183660" h="183700" fill="none">
                <a:moveTo>
                  <a:pt x="87840" y="1200"/>
                </a:moveTo>
                <a:cubicBezTo>
                  <a:pt x="89010" y="0"/>
                  <a:pt x="90410" y="0"/>
                  <a:pt x="91840" y="0"/>
                </a:cubicBezTo>
                <a:cubicBezTo>
                  <a:pt x="93270" y="0"/>
                  <a:pt x="94670" y="0"/>
                  <a:pt x="95850" y="1200"/>
                </a:cubicBezTo>
                <a:lnTo>
                  <a:pt x="180600" y="59100"/>
                </a:lnTo>
                <a:cubicBezTo>
                  <a:pt x="181550" y="59700"/>
                  <a:pt x="182320" y="60600"/>
                  <a:pt x="182850" y="61600"/>
                </a:cubicBezTo>
                <a:cubicBezTo>
                  <a:pt x="183380" y="62600"/>
                  <a:pt x="183660" y="63700"/>
                  <a:pt x="183660" y="64800"/>
                </a:cubicBezTo>
                <a:lnTo>
                  <a:pt x="183660" y="176700"/>
                </a:lnTo>
                <a:cubicBezTo>
                  <a:pt x="183660" y="178500"/>
                  <a:pt x="182920" y="180300"/>
                  <a:pt x="181590" y="181600"/>
                </a:cubicBezTo>
                <a:cubicBezTo>
                  <a:pt x="180270" y="182900"/>
                  <a:pt x="178470" y="183700"/>
                  <a:pt x="176600" y="183700"/>
                </a:cubicBezTo>
                <a:lnTo>
                  <a:pt x="7060" y="183700"/>
                </a:lnTo>
                <a:cubicBezTo>
                  <a:pt x="5190" y="183700"/>
                  <a:pt x="3390" y="182900"/>
                  <a:pt x="2070" y="181600"/>
                </a:cubicBezTo>
                <a:cubicBezTo>
                  <a:pt x="0" y="180300"/>
                  <a:pt x="0" y="178500"/>
                  <a:pt x="0" y="176700"/>
                </a:cubicBezTo>
                <a:lnTo>
                  <a:pt x="0" y="64800"/>
                </a:lnTo>
                <a:cubicBezTo>
                  <a:pt x="0" y="63700"/>
                  <a:pt x="0" y="62600"/>
                  <a:pt x="0" y="61600"/>
                </a:cubicBezTo>
                <a:cubicBezTo>
                  <a:pt x="1340" y="60600"/>
                  <a:pt x="2110" y="59700"/>
                  <a:pt x="3060" y="59100"/>
                </a:cubicBezTo>
                <a:lnTo>
                  <a:pt x="87840" y="1200"/>
                </a:lnTo>
                <a:close/>
                <a:moveTo>
                  <a:pt x="98890" y="92800"/>
                </a:moveTo>
                <a:lnTo>
                  <a:pt x="84770" y="92800"/>
                </a:lnTo>
                <a:lnTo>
                  <a:pt x="84770" y="148700"/>
                </a:lnTo>
                <a:lnTo>
                  <a:pt x="98890" y="148700"/>
                </a:lnTo>
                <a:lnTo>
                  <a:pt x="98890" y="92800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miter lim="800000"/>
          </a:ln>
        </p:spPr>
        <p:txBody>
          <a:bodyPr vert="horz" lIns="91440" tIns="45720" rIns="91440" bIns="45720" anchor="t"/>
          <a:lstStyle/>
          <a:p>
            <a:pPr marL="0" algn="l"/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6271883" y="1291082"/>
            <a:ext cx="4595430" cy="5051460"/>
          </a:xfrm>
          <a:custGeom>
            <a:avLst/>
            <a:gdLst/>
            <a:ahLst/>
            <a:cxnLst/>
            <a:rect l="l" t="t" r="r" b="b"/>
            <a:pathLst>
              <a:path w="4595430" h="5051460" stroke="0">
                <a:moveTo>
                  <a:pt x="0" y="237134"/>
                </a:moveTo>
                <a:cubicBezTo>
                  <a:pt x="0" y="106169"/>
                  <a:pt x="92250" y="0"/>
                  <a:pt x="206046" y="0"/>
                </a:cubicBezTo>
                <a:lnTo>
                  <a:pt x="4389385" y="0"/>
                </a:lnTo>
                <a:cubicBezTo>
                  <a:pt x="4503181" y="0"/>
                  <a:pt x="4595430" y="106169"/>
                  <a:pt x="4595430" y="237134"/>
                </a:cubicBezTo>
                <a:lnTo>
                  <a:pt x="4595430" y="4814324"/>
                </a:lnTo>
                <a:cubicBezTo>
                  <a:pt x="4595430" y="4945293"/>
                  <a:pt x="4503181" y="5051460"/>
                  <a:pt x="4389385" y="5051460"/>
                </a:cubicBezTo>
                <a:lnTo>
                  <a:pt x="206046" y="5051460"/>
                </a:lnTo>
                <a:cubicBezTo>
                  <a:pt x="92250" y="5051460"/>
                  <a:pt x="0" y="4945293"/>
                  <a:pt x="0" y="4814324"/>
                </a:cubicBezTo>
                <a:lnTo>
                  <a:pt x="0" y="237134"/>
                </a:lnTo>
                <a:close/>
              </a:path>
              <a:path w="4595430" h="5051460" fill="none">
                <a:moveTo>
                  <a:pt x="0" y="237134"/>
                </a:moveTo>
                <a:cubicBezTo>
                  <a:pt x="0" y="106169"/>
                  <a:pt x="92250" y="0"/>
                  <a:pt x="206046" y="0"/>
                </a:cubicBezTo>
                <a:lnTo>
                  <a:pt x="4389385" y="0"/>
                </a:lnTo>
                <a:cubicBezTo>
                  <a:pt x="4503181" y="0"/>
                  <a:pt x="4595430" y="106169"/>
                  <a:pt x="4595430" y="237134"/>
                </a:cubicBezTo>
                <a:lnTo>
                  <a:pt x="4595430" y="4814324"/>
                </a:lnTo>
                <a:cubicBezTo>
                  <a:pt x="4595430" y="4945293"/>
                  <a:pt x="4503181" y="5051460"/>
                  <a:pt x="4389385" y="5051460"/>
                </a:cubicBezTo>
                <a:lnTo>
                  <a:pt x="206046" y="5051460"/>
                </a:lnTo>
                <a:cubicBezTo>
                  <a:pt x="92250" y="5051460"/>
                  <a:pt x="0" y="4945293"/>
                  <a:pt x="0" y="4814324"/>
                </a:cubicBezTo>
                <a:lnTo>
                  <a:pt x="0" y="237134"/>
                </a:lnTo>
                <a:close/>
              </a:path>
            </a:pathLst>
          </a:custGeom>
          <a:solidFill>
            <a:srgbClr val="467DFE">
              <a:alpha val="7000"/>
            </a:srgbClr>
          </a:solidFill>
          <a:ln cap="flat">
            <a:noFill/>
            <a:miter lim="800000"/>
          </a:ln>
        </p:spPr>
        <p:txBody>
          <a:bodyPr vert="horz" lIns="91440" tIns="45720" rIns="91440" bIns="45720" anchor="t"/>
          <a:lstStyle/>
          <a:p>
            <a:pPr marL="0" algn="l"/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7327833" y="1642554"/>
            <a:ext cx="2514330" cy="468715"/>
          </a:xfrm>
          <a:custGeom>
            <a:avLst/>
            <a:gdLst/>
            <a:ahLst/>
            <a:cxnLst/>
            <a:rect l="l" t="t" r="r" b="b"/>
            <a:pathLst>
              <a:path w="2514330" h="468715" stroke="0">
                <a:moveTo>
                  <a:pt x="0" y="0"/>
                </a:moveTo>
                <a:lnTo>
                  <a:pt x="2514330" y="0"/>
                </a:lnTo>
                <a:lnTo>
                  <a:pt x="2514330" y="468715"/>
                </a:lnTo>
                <a:lnTo>
                  <a:pt x="0" y="468715"/>
                </a:lnTo>
                <a:lnTo>
                  <a:pt x="0" y="0"/>
                </a:lnTo>
                <a:close/>
              </a:path>
              <a:path w="2514330" h="468715" fill="none">
                <a:moveTo>
                  <a:pt x="0" y="0"/>
                </a:moveTo>
                <a:lnTo>
                  <a:pt x="2514330" y="0"/>
                </a:lnTo>
                <a:lnTo>
                  <a:pt x="2514330" y="468715"/>
                </a:lnTo>
                <a:lnTo>
                  <a:pt x="0" y="468715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ctr"/>
          <a:lstStyle/>
          <a:p>
            <a:pPr marL="0" algn="r"/>
            <a:r>
              <a:rPr lang="zh-CN" altLang="en-US" sz="18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/api/endpoint Endpoint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7327773" y="2729250"/>
            <a:ext cx="3198710" cy="531144"/>
          </a:xfrm>
          <a:custGeom>
            <a:avLst/>
            <a:gdLst/>
            <a:ahLst/>
            <a:cxnLst/>
            <a:rect l="l" t="t" r="r" b="b"/>
            <a:pathLst>
              <a:path w="3198710" h="531144" stroke="0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  <a:path w="3198710" h="531144" fill="none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t"/>
          <a:lstStyle/>
          <a:p>
            <a:pPr marL="0" algn="r"/>
            <a:r>
              <a:rPr lang="zh-CN" altLang="en-US" sz="1000" b="0" i="0" u="none" baseline="0">
                <a:solidFill>
                  <a:srgbClr val="7E7E7E"/>
                </a:solidFill>
                <a:latin typeface="思源黑体 Normal"/>
                <a:ea typeface="思源黑体 Normal"/>
              </a:rPr>
              <a:t>Suited for simple, single queries that demand minimal processing.</a:t>
            </a:r>
          </a:p>
        </p:txBody>
      </p:sp>
      <p:sp>
        <p:nvSpPr>
          <p:cNvPr id="11" name="Freeform 11"/>
          <p:cNvSpPr/>
          <p:nvPr/>
        </p:nvSpPr>
        <p:spPr>
          <a:xfrm>
            <a:off x="7337843" y="2411772"/>
            <a:ext cx="3188710" cy="317480"/>
          </a:xfrm>
          <a:custGeom>
            <a:avLst/>
            <a:gdLst/>
            <a:ahLst/>
            <a:cxnLst/>
            <a:rect l="l" t="t" r="r" b="b"/>
            <a:pathLst>
              <a:path w="3188710" h="317480" stroke="0">
                <a:moveTo>
                  <a:pt x="0" y="0"/>
                </a:moveTo>
                <a:lnTo>
                  <a:pt x="3188710" y="0"/>
                </a:lnTo>
                <a:lnTo>
                  <a:pt x="318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  <a:path w="3188710" h="317480" fill="none">
                <a:moveTo>
                  <a:pt x="0" y="0"/>
                </a:moveTo>
                <a:lnTo>
                  <a:pt x="3188710" y="0"/>
                </a:lnTo>
                <a:lnTo>
                  <a:pt x="318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ctr"/>
          <a:lstStyle/>
          <a:p>
            <a:pPr marL="0" algn="r"/>
            <a:r>
              <a:rPr lang="zh-CN" altLang="en-US" sz="1200" b="1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Task Complexity: Low</a:t>
            </a:r>
          </a:p>
        </p:txBody>
      </p:sp>
      <p:sp>
        <p:nvSpPr>
          <p:cNvPr id="12" name="Freeform 12"/>
          <p:cNvSpPr/>
          <p:nvPr/>
        </p:nvSpPr>
        <p:spPr>
          <a:xfrm>
            <a:off x="7327773" y="3884989"/>
            <a:ext cx="3198710" cy="531144"/>
          </a:xfrm>
          <a:custGeom>
            <a:avLst/>
            <a:gdLst/>
            <a:ahLst/>
            <a:cxnLst/>
            <a:rect l="l" t="t" r="r" b="b"/>
            <a:pathLst>
              <a:path w="3198710" h="531144" stroke="0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  <a:path w="3198710" h="531144" fill="none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t"/>
          <a:lstStyle/>
          <a:p>
            <a:pPr marL="0" algn="r"/>
            <a:r>
              <a:rPr lang="zh-CN" altLang="en-US" sz="1000" b="0" i="0" u="none" baseline="0">
                <a:solidFill>
                  <a:srgbClr val="7E7E7E"/>
                </a:solidFill>
                <a:latin typeface="思源黑体 Normal"/>
                <a:ea typeface="思源黑体 Normal"/>
              </a:rPr>
              <a:t>Designed for quick responses, typically within seconds.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7337843" y="3567511"/>
            <a:ext cx="3188710" cy="317480"/>
          </a:xfrm>
          <a:custGeom>
            <a:avLst/>
            <a:gdLst/>
            <a:ahLst/>
            <a:cxnLst/>
            <a:rect l="l" t="t" r="r" b="b"/>
            <a:pathLst>
              <a:path w="3188710" h="317480" stroke="0">
                <a:moveTo>
                  <a:pt x="0" y="0"/>
                </a:moveTo>
                <a:lnTo>
                  <a:pt x="3188710" y="0"/>
                </a:lnTo>
                <a:lnTo>
                  <a:pt x="318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  <a:path w="3188710" h="317480" fill="none">
                <a:moveTo>
                  <a:pt x="0" y="0"/>
                </a:moveTo>
                <a:lnTo>
                  <a:pt x="3188710" y="0"/>
                </a:lnTo>
                <a:lnTo>
                  <a:pt x="318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ctr"/>
          <a:lstStyle/>
          <a:p>
            <a:pPr marL="0" algn="r"/>
            <a:r>
              <a:rPr lang="zh-CN" altLang="en-US" sz="1200" b="1" i="0" u="none" baseline="0">
                <a:solidFill>
                  <a:srgbClr val="000000"/>
                </a:solidFill>
                <a:latin typeface="思源黑体 Normal"/>
                <a:ea typeface="思源黑体 Normal"/>
              </a:rPr>
              <a:t>Execution Time: Short</a:t>
            </a:r>
          </a:p>
        </p:txBody>
      </p:sp>
      <p:sp>
        <p:nvSpPr>
          <p:cNvPr id="14" name="Freeform 14"/>
          <p:cNvSpPr/>
          <p:nvPr/>
        </p:nvSpPr>
        <p:spPr>
          <a:xfrm>
            <a:off x="7327843" y="5198638"/>
            <a:ext cx="3198710" cy="531144"/>
          </a:xfrm>
          <a:custGeom>
            <a:avLst/>
            <a:gdLst/>
            <a:ahLst/>
            <a:cxnLst/>
            <a:rect l="l" t="t" r="r" b="b"/>
            <a:pathLst>
              <a:path w="3198710" h="531144" stroke="0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  <a:path w="3198710" h="531144" fill="none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t"/>
          <a:lstStyle/>
          <a:p>
            <a:pPr marL="0" algn="r"/>
            <a:r>
              <a:rPr lang="zh-CN" altLang="en-US" sz="1000" b="0" i="0" u="none" baseline="0">
                <a:solidFill>
                  <a:srgbClr val="7E7E7E"/>
                </a:solidFill>
                <a:latin typeface="思源黑体 Normal"/>
                <a:ea typeface="思源黑体 Normal"/>
              </a:rPr>
              <a:t>Delivers a single, final response upon completion of the query.</a:t>
            </a:r>
          </a:p>
        </p:txBody>
      </p:sp>
      <p:sp>
        <p:nvSpPr>
          <p:cNvPr id="15" name="Freeform 15"/>
          <p:cNvSpPr/>
          <p:nvPr/>
        </p:nvSpPr>
        <p:spPr>
          <a:xfrm>
            <a:off x="7337843" y="4881160"/>
            <a:ext cx="3188710" cy="317480"/>
          </a:xfrm>
          <a:custGeom>
            <a:avLst/>
            <a:gdLst/>
            <a:ahLst/>
            <a:cxnLst/>
            <a:rect l="l" t="t" r="r" b="b"/>
            <a:pathLst>
              <a:path w="3188710" h="317480" stroke="0">
                <a:moveTo>
                  <a:pt x="0" y="0"/>
                </a:moveTo>
                <a:lnTo>
                  <a:pt x="3188710" y="0"/>
                </a:lnTo>
                <a:lnTo>
                  <a:pt x="318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  <a:path w="3188710" h="317480" fill="none">
                <a:moveTo>
                  <a:pt x="0" y="0"/>
                </a:moveTo>
                <a:lnTo>
                  <a:pt x="3188710" y="0"/>
                </a:lnTo>
                <a:lnTo>
                  <a:pt x="318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ctr"/>
          <a:lstStyle/>
          <a:p>
            <a:pPr marL="0" algn="r"/>
            <a:r>
              <a:rPr lang="zh-CN" altLang="en-US" sz="1200" b="1" i="0" u="none" baseline="0">
                <a:solidFill>
                  <a:srgbClr val="000000"/>
                </a:solidFill>
                <a:latin typeface="思源黑体 Normal"/>
                <a:ea typeface="思源黑体 Normal"/>
              </a:rPr>
              <a:t>Update Frequency: Single</a:t>
            </a:r>
          </a:p>
        </p:txBody>
      </p:sp>
      <p:sp>
        <p:nvSpPr>
          <p:cNvPr id="16" name="Freeform 16"/>
          <p:cNvSpPr/>
          <p:nvPr/>
        </p:nvSpPr>
        <p:spPr>
          <a:xfrm>
            <a:off x="2343133" y="1642554"/>
            <a:ext cx="2514330" cy="468715"/>
          </a:xfrm>
          <a:custGeom>
            <a:avLst/>
            <a:gdLst/>
            <a:ahLst/>
            <a:cxnLst/>
            <a:rect l="l" t="t" r="r" b="b"/>
            <a:pathLst>
              <a:path w="2514330" h="468715" stroke="0">
                <a:moveTo>
                  <a:pt x="0" y="0"/>
                </a:moveTo>
                <a:lnTo>
                  <a:pt x="2514330" y="0"/>
                </a:lnTo>
                <a:lnTo>
                  <a:pt x="2514330" y="468715"/>
                </a:lnTo>
                <a:lnTo>
                  <a:pt x="0" y="468715"/>
                </a:lnTo>
                <a:lnTo>
                  <a:pt x="0" y="0"/>
                </a:lnTo>
                <a:close/>
              </a:path>
              <a:path w="2514330" h="468715" fill="none">
                <a:moveTo>
                  <a:pt x="0" y="0"/>
                </a:moveTo>
                <a:lnTo>
                  <a:pt x="2514330" y="0"/>
                </a:lnTo>
                <a:lnTo>
                  <a:pt x="2514330" y="468715"/>
                </a:lnTo>
                <a:lnTo>
                  <a:pt x="0" y="468715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ctr"/>
          <a:lstStyle/>
          <a:p>
            <a:pPr marL="0" algn="l"/>
            <a:r>
              <a:rPr lang="zh-CN" altLang="en-US" sz="18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/research Endpoint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58803" y="2729250"/>
            <a:ext cx="3198710" cy="531144"/>
          </a:xfrm>
          <a:custGeom>
            <a:avLst/>
            <a:gdLst/>
            <a:ahLst/>
            <a:cxnLst/>
            <a:rect l="l" t="t" r="r" b="b"/>
            <a:pathLst>
              <a:path w="3198710" h="531144" stroke="0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  <a:path w="3198710" h="531144" fill="none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t"/>
          <a:lstStyle/>
          <a:p>
            <a:pPr marL="0" algn="l"/>
            <a:r>
              <a:rPr lang="zh-CN" altLang="en-US" sz="1000" b="0" i="0" u="none" baseline="0">
                <a:solidFill>
                  <a:srgbClr val="7E7E7E"/>
                </a:solidFill>
                <a:latin typeface="思源黑体 Normal"/>
                <a:ea typeface="思源黑体 Normal"/>
              </a:rPr>
              <a:t>Handles comprehensive and complex tasks that require significant computational resources.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58743" y="5198638"/>
            <a:ext cx="3198710" cy="531144"/>
          </a:xfrm>
          <a:custGeom>
            <a:avLst/>
            <a:gdLst/>
            <a:ahLst/>
            <a:cxnLst/>
            <a:rect l="l" t="t" r="r" b="b"/>
            <a:pathLst>
              <a:path w="3198710" h="531144" stroke="0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  <a:path w="3198710" h="531144" fill="none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t"/>
          <a:lstStyle/>
          <a:p>
            <a:pPr marL="0" algn="l"/>
            <a:r>
              <a:rPr lang="zh-CN" altLang="en-US" sz="1000" b="0" i="0" u="none" baseline="0">
                <a:solidFill>
                  <a:srgbClr val="7E7E7E"/>
                </a:solidFill>
                <a:latin typeface="思源黑体 Normal"/>
                <a:ea typeface="思源黑体 Normal"/>
              </a:rPr>
              <a:t>Provides ongoing updates and status reports throughout the task's execution.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58753" y="2411772"/>
            <a:ext cx="3198710" cy="317480"/>
          </a:xfrm>
          <a:custGeom>
            <a:avLst/>
            <a:gdLst/>
            <a:ahLst/>
            <a:cxnLst/>
            <a:rect l="l" t="t" r="r" b="b"/>
            <a:pathLst>
              <a:path w="3198710" h="317480" stroke="0">
                <a:moveTo>
                  <a:pt x="0" y="0"/>
                </a:moveTo>
                <a:lnTo>
                  <a:pt x="3198710" y="0"/>
                </a:lnTo>
                <a:lnTo>
                  <a:pt x="319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  <a:path w="3198710" h="317480" fill="none">
                <a:moveTo>
                  <a:pt x="0" y="0"/>
                </a:moveTo>
                <a:lnTo>
                  <a:pt x="3198710" y="0"/>
                </a:lnTo>
                <a:lnTo>
                  <a:pt x="319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ctr"/>
          <a:lstStyle/>
          <a:p>
            <a:pPr marL="0" algn="l"/>
            <a:r>
              <a:rPr lang="zh-CN" altLang="en-US" sz="1200" b="1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Task Complexity: High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58753" y="4881160"/>
            <a:ext cx="3198710" cy="317480"/>
          </a:xfrm>
          <a:custGeom>
            <a:avLst/>
            <a:gdLst/>
            <a:ahLst/>
            <a:cxnLst/>
            <a:rect l="l" t="t" r="r" b="b"/>
            <a:pathLst>
              <a:path w="3198710" h="317480" stroke="0">
                <a:moveTo>
                  <a:pt x="0" y="0"/>
                </a:moveTo>
                <a:lnTo>
                  <a:pt x="3198710" y="0"/>
                </a:lnTo>
                <a:lnTo>
                  <a:pt x="319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  <a:path w="3198710" h="317480" fill="none">
                <a:moveTo>
                  <a:pt x="0" y="0"/>
                </a:moveTo>
                <a:lnTo>
                  <a:pt x="3198710" y="0"/>
                </a:lnTo>
                <a:lnTo>
                  <a:pt x="319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ctr"/>
          <a:lstStyle/>
          <a:p>
            <a:pPr marL="0" algn="l"/>
            <a:r>
              <a:rPr lang="zh-CN" altLang="en-US" sz="1200" b="1" i="0" u="none" baseline="0">
                <a:solidFill>
                  <a:srgbClr val="000000"/>
                </a:solidFill>
                <a:latin typeface="思源黑体 Normal"/>
                <a:ea typeface="思源黑体 Normal"/>
              </a:rPr>
              <a:t>Update Frequency: Ongoing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58803" y="3884989"/>
            <a:ext cx="3198710" cy="531144"/>
          </a:xfrm>
          <a:custGeom>
            <a:avLst/>
            <a:gdLst/>
            <a:ahLst/>
            <a:cxnLst/>
            <a:rect l="l" t="t" r="r" b="b"/>
            <a:pathLst>
              <a:path w="3198710" h="531144" stroke="0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  <a:path w="3198710" h="531144" fill="none">
                <a:moveTo>
                  <a:pt x="0" y="0"/>
                </a:moveTo>
                <a:lnTo>
                  <a:pt x="3198710" y="0"/>
                </a:lnTo>
                <a:lnTo>
                  <a:pt x="3198710" y="531144"/>
                </a:lnTo>
                <a:lnTo>
                  <a:pt x="0" y="531144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t"/>
          <a:lstStyle/>
          <a:p>
            <a:pPr marL="0" algn="l"/>
            <a:r>
              <a:rPr lang="zh-CN" altLang="en-US" sz="1000" b="0" i="0" u="none" baseline="0">
                <a:solidFill>
                  <a:srgbClr val="7E7E7E"/>
                </a:solidFill>
                <a:latin typeface="思源黑体 Normal"/>
                <a:ea typeface="思源黑体 Normal"/>
              </a:rPr>
              <a:t>Intended for long-running operations, potentially spanning minutes or hours.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58753" y="3567511"/>
            <a:ext cx="3198710" cy="317480"/>
          </a:xfrm>
          <a:custGeom>
            <a:avLst/>
            <a:gdLst/>
            <a:ahLst/>
            <a:cxnLst/>
            <a:rect l="l" t="t" r="r" b="b"/>
            <a:pathLst>
              <a:path w="3198710" h="317480" stroke="0">
                <a:moveTo>
                  <a:pt x="0" y="0"/>
                </a:moveTo>
                <a:lnTo>
                  <a:pt x="3198710" y="0"/>
                </a:lnTo>
                <a:lnTo>
                  <a:pt x="319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  <a:path w="3198710" h="317480" fill="none">
                <a:moveTo>
                  <a:pt x="0" y="0"/>
                </a:moveTo>
                <a:lnTo>
                  <a:pt x="3198710" y="0"/>
                </a:lnTo>
                <a:lnTo>
                  <a:pt x="3198710" y="317480"/>
                </a:lnTo>
                <a:lnTo>
                  <a:pt x="0" y="317480"/>
                </a:lnTo>
                <a:lnTo>
                  <a:pt x="0" y="0"/>
                </a:lnTo>
                <a:close/>
              </a:path>
            </a:pathLst>
          </a:custGeom>
          <a:noFill/>
          <a:ln cap="flat">
            <a:noFill/>
            <a:miter lim="800000"/>
          </a:ln>
        </p:spPr>
        <p:txBody>
          <a:bodyPr vert="horz" wrap="square" lIns="38100" tIns="38100" rIns="38100" bIns="38100" anchor="ctr"/>
          <a:lstStyle/>
          <a:p>
            <a:pPr marL="0" algn="l"/>
            <a:r>
              <a:rPr lang="zh-CN" altLang="en-US" sz="1200" b="1" i="0" u="none" baseline="0">
                <a:solidFill>
                  <a:srgbClr val="000000"/>
                </a:solidFill>
                <a:latin typeface="思源黑体 Normal"/>
                <a:ea typeface="思源黑体 Normal"/>
              </a:rPr>
              <a:t>Execution Time: Long</a:t>
            </a:r>
          </a:p>
        </p:txBody>
      </p:sp>
      <p:sp>
        <p:nvSpPr>
          <p:cNvPr id="23" name="AutoShape 23"/>
          <p:cNvSpPr/>
          <p:nvPr/>
        </p:nvSpPr>
        <p:spPr>
          <a:xfrm>
            <a:off x="781050" y="319405"/>
            <a:ext cx="10800000" cy="72009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vert="horz" wrap="square" lIns="0" tIns="0" rIns="0" bIns="0" anchor="ctr"/>
          <a:lstStyle/>
          <a:p>
            <a:pPr marL="0" indent="0" algn="l" fontAlgn="auto">
              <a:lnSpc>
                <a:spcPct val="125000"/>
              </a:lnSpc>
            </a:pPr>
            <a:r>
              <a:rPr lang="en-US" sz="32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Research vs. API Endpoints: Key Differences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2755" y="1631950"/>
            <a:ext cx="4478020" cy="7213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4400" b="1" i="0" u="none" baseline="0">
                <a:ln/>
                <a:solidFill>
                  <a:srgbClr val="DB615E"/>
                </a:solidFill>
                <a:effectLst/>
                <a:latin typeface="思源黑体 Medium"/>
                <a:ea typeface="思源黑体 Medium"/>
              </a:rPr>
              <a:t>PART    03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4262755" y="2353310"/>
            <a:ext cx="6796405" cy="17062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l" fontAlgn="auto"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sz="4400" b="1" i="0" u="none" spc="400" baseline="0">
                <a:solidFill>
                  <a:srgbClr val="DB615E"/>
                </a:solidFill>
                <a:latin typeface="思源黑体 Medium"/>
                <a:ea typeface="思源黑体 Medium"/>
              </a:rPr>
              <a:t>Key Features and Capabilities</a:t>
            </a:r>
            <a:endParaRPr lang="en-US" sz="1100"/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edg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6.jpeg"/>
          <p:cNvPicPr>
            <a:picLocks noChangeAspect="1"/>
          </p:cNvPicPr>
          <p:nvPr/>
        </p:nvPicPr>
        <p:blipFill>
          <a:blip r:embed="rId2"/>
          <a:srcRect l="24984" r="24984"/>
          <a:stretch>
            <a:fillRect/>
          </a:stretch>
        </p:blipFill>
        <p:spPr>
          <a:xfrm>
            <a:off x="7330849" y="1377981"/>
            <a:ext cx="3780000" cy="5040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2"/>
          </a:solidFill>
        </p:spPr>
      </p:sp>
      <p:sp>
        <p:nvSpPr>
          <p:cNvPr id="4" name="TextBox 4"/>
          <p:cNvSpPr txBox="1"/>
          <p:nvPr/>
        </p:nvSpPr>
        <p:spPr>
          <a:xfrm>
            <a:off x="781050" y="33083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Live Research Pipeline</a:t>
            </a:r>
            <a:endParaRPr lang="en-US" sz="1100"/>
          </a:p>
        </p:txBody>
      </p:sp>
      <p:grpSp>
        <p:nvGrpSpPr>
          <p:cNvPr id="5" name="Group 5"/>
          <p:cNvGrpSpPr/>
          <p:nvPr/>
        </p:nvGrpSpPr>
        <p:grpSpPr>
          <a:xfrm>
            <a:off x="685165" y="1434816"/>
            <a:ext cx="6076950" cy="4888230"/>
            <a:chOff x="1079" y="2205"/>
            <a:chExt cx="9570" cy="7698"/>
          </a:xfrm>
        </p:grpSpPr>
        <p:grpSp>
          <p:nvGrpSpPr>
            <p:cNvPr id="6" name="Group 6"/>
            <p:cNvGrpSpPr/>
            <p:nvPr/>
          </p:nvGrpSpPr>
          <p:grpSpPr>
            <a:xfrm>
              <a:off x="1079" y="6223"/>
              <a:ext cx="9524" cy="3681"/>
              <a:chOff x="1079" y="6223"/>
              <a:chExt cx="9524" cy="3681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1079" y="7070"/>
                <a:ext cx="9524" cy="2835"/>
              </a:xfrm>
              <a:prstGeom prst="rect">
                <a:avLst/>
              </a:prstGeom>
            </p:spPr>
            <p:txBody>
              <a:bodyPr vert="horz" wrap="square" lIns="90170" tIns="46990" rIns="90170" bIns="46990" rtlCol="0" anchor="t">
                <a:normAutofit/>
              </a:bodyPr>
              <a:lstStyle/>
              <a:p>
                <a:pPr marL="0" indent="0" algn="just" fontAlgn="auto">
                  <a:lnSpc>
                    <a:spcPct val="150000"/>
                  </a:lnSpc>
                  <a:defRPr/>
                </a:pPr>
                <a:r>
                  <a:rPr lang="en-US" sz="1500" b="0" i="0" u="none" baseline="0">
                    <a:solidFill>
                      <a:srgbClr val="262626"/>
                    </a:solidFill>
                    <a:latin typeface="思源黑体 Normal"/>
                    <a:ea typeface="思源黑体 Normal"/>
                  </a:rPr>
                  <a:t>Enables users to observe the research process and enhance trust in the AI agent's insights.</a:t>
                </a:r>
                <a:endParaRPr lang="en-US" sz="1100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079" y="6223"/>
                <a:ext cx="9524" cy="850"/>
              </a:xfrm>
              <a:prstGeom prst="rect">
                <a:avLst/>
              </a:prstGeom>
              <a:noFill/>
            </p:spPr>
            <p:txBody>
              <a:bodyPr vert="horz" wrap="square" lIns="90170" tIns="46990" rIns="90170" bIns="46990" rtlCol="0" anchor="ctr">
                <a:normAutofit/>
              </a:bodyPr>
              <a:lstStyle/>
              <a:p>
                <a:pPr marL="0" indent="0" algn="l" fontAlgn="auto">
                  <a:lnSpc>
                    <a:spcPct val="100000"/>
                  </a:lnSpc>
                  <a:defRPr/>
                </a:pPr>
                <a:r>
                  <a:rPr lang="en-US" sz="2000" b="1" i="0" u="none" baseline="0">
                    <a:solidFill>
                      <a:srgbClr val="DB615E"/>
                    </a:solidFill>
                    <a:latin typeface="思源黑体 Normal"/>
                    <a:ea typeface="思源黑体 Normal"/>
                  </a:rPr>
                  <a:t>Transparency</a:t>
                </a:r>
                <a:endParaRPr lang="en-US" sz="1100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125" y="3055"/>
              <a:ext cx="9524" cy="2835"/>
            </a:xfrm>
            <a:prstGeom prst="rect">
              <a:avLst/>
            </a:prstGeom>
          </p:spPr>
          <p:txBody>
            <a:bodyPr vert="horz" wrap="square" lIns="90170" tIns="46990" rIns="90170" bIns="46990" rtlCol="0" anchor="t">
              <a:normAutofit/>
            </a:bodyPr>
            <a:lstStyle/>
            <a:p>
              <a:pPr marL="0" indent="0" algn="just" fontAlgn="auto">
                <a:lnSpc>
                  <a:spcPct val="150000"/>
                </a:lnSpc>
                <a:defRPr/>
              </a:pPr>
              <a:r>
                <a:rPr lang="en-US" sz="1500" b="0" i="0" u="none" baseline="0">
                  <a:solidFill>
                    <a:srgbClr val="262626"/>
                  </a:solidFill>
                  <a:latin typeface="思源黑体 Normal"/>
                  <a:ea typeface="思源黑体 Normal"/>
                </a:rPr>
                <a:t>Provide live research pipeline with stepwise updates to facilitate instant feedback and monitoring.</a:t>
              </a:r>
              <a:endParaRPr lang="en-US" sz="11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25" y="2205"/>
              <a:ext cx="9524" cy="850"/>
            </a:xfrm>
            <a:prstGeom prst="rect">
              <a:avLst/>
            </a:prstGeom>
            <a:noFill/>
          </p:spPr>
          <p:txBody>
            <a:bodyPr vert="horz" wrap="square" lIns="90170" tIns="46990" rIns="90170" bIns="46990" rtlCol="0" anchor="ctr">
              <a:normAutofit/>
            </a:bodyPr>
            <a:lstStyle/>
            <a:p>
              <a:pPr marL="0" indent="0" algn="l" fontAlgn="auto">
                <a:lnSpc>
                  <a:spcPct val="100000"/>
                </a:lnSpc>
                <a:defRPr/>
              </a:pPr>
              <a:r>
                <a:rPr lang="en-US" sz="2000" b="1" i="0" u="none" baseline="0">
                  <a:solidFill>
                    <a:srgbClr val="DB615E"/>
                  </a:solidFill>
                  <a:latin typeface="思源黑体 Normal"/>
                  <a:ea typeface="思源黑体 Normal"/>
                </a:rPr>
                <a:t>Stepwise Updates</a:t>
              </a:r>
              <a:endParaRPr lang="en-US" sz="11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4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39384" y="4510558"/>
            <a:ext cx="2899773" cy="1525186"/>
          </a:xfrm>
          <a:custGeom>
            <a:avLst/>
            <a:gdLst/>
            <a:ahLst/>
            <a:cxnLst/>
            <a:rect l="l" t="t" r="r" b="b"/>
            <a:pathLst>
              <a:path w="2668680" h="1534735">
                <a:moveTo>
                  <a:pt x="1334340" y="1534736"/>
                </a:moveTo>
                <a:lnTo>
                  <a:pt x="0" y="757593"/>
                </a:lnTo>
                <a:lnTo>
                  <a:pt x="1334340" y="0"/>
                </a:lnTo>
                <a:lnTo>
                  <a:pt x="2668681" y="762480"/>
                </a:lnTo>
                <a:close/>
              </a:path>
            </a:pathLst>
          </a:custGeom>
          <a:gradFill>
            <a:gsLst>
              <a:gs pos="0">
                <a:srgbClr val="DB615E">
                  <a:alpha val="100000"/>
                </a:srgbClr>
              </a:gs>
              <a:gs pos="3000">
                <a:srgbClr val="DB615E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/>
          </a:gra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6495261" y="4800376"/>
            <a:ext cx="1788016" cy="945551"/>
          </a:xfrm>
          <a:custGeom>
            <a:avLst/>
            <a:gdLst/>
            <a:ahLst/>
            <a:cxnLst/>
            <a:rect l="l" t="t" r="r" b="b"/>
            <a:pathLst>
              <a:path w="1645523" h="951471">
                <a:moveTo>
                  <a:pt x="826020" y="951471"/>
                </a:moveTo>
                <a:lnTo>
                  <a:pt x="0" y="457814"/>
                </a:lnTo>
                <a:lnTo>
                  <a:pt x="817874" y="0"/>
                </a:lnTo>
                <a:lnTo>
                  <a:pt x="1645523" y="469219"/>
                </a:lnTo>
                <a:close/>
              </a:path>
            </a:pathLst>
          </a:custGeom>
          <a:solidFill>
            <a:srgbClr val="DB615E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7389270" y="2933560"/>
            <a:ext cx="2898002" cy="1525186"/>
          </a:xfrm>
          <a:custGeom>
            <a:avLst/>
            <a:gdLst/>
            <a:ahLst/>
            <a:cxnLst/>
            <a:rect l="l" t="t" r="r" b="b"/>
            <a:pathLst>
              <a:path w="2667051" h="1534735">
                <a:moveTo>
                  <a:pt x="1334340" y="1534736"/>
                </a:moveTo>
                <a:lnTo>
                  <a:pt x="0" y="757592"/>
                </a:lnTo>
                <a:lnTo>
                  <a:pt x="1334340" y="0"/>
                </a:lnTo>
                <a:lnTo>
                  <a:pt x="2667052" y="764110"/>
                </a:lnTo>
                <a:close/>
              </a:path>
            </a:pathLst>
          </a:custGeom>
          <a:gradFill>
            <a:gsLst>
              <a:gs pos="0">
                <a:srgbClr val="DB615E">
                  <a:alpha val="100000"/>
                </a:srgbClr>
              </a:gs>
              <a:gs pos="3000">
                <a:srgbClr val="DB615E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/>
          </a:gra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7945148" y="3223377"/>
            <a:ext cx="1788016" cy="945550"/>
          </a:xfrm>
          <a:custGeom>
            <a:avLst/>
            <a:gdLst/>
            <a:ahLst/>
            <a:cxnLst/>
            <a:rect l="l" t="t" r="r" b="b"/>
            <a:pathLst>
              <a:path w="1645523" h="951470">
                <a:moveTo>
                  <a:pt x="826020" y="951471"/>
                </a:moveTo>
                <a:lnTo>
                  <a:pt x="0" y="459443"/>
                </a:lnTo>
                <a:lnTo>
                  <a:pt x="817874" y="0"/>
                </a:lnTo>
                <a:lnTo>
                  <a:pt x="1645523" y="470848"/>
                </a:lnTo>
                <a:close/>
              </a:path>
            </a:pathLst>
          </a:custGeom>
          <a:solidFill>
            <a:srgbClr val="DB615E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8839157" y="1356562"/>
            <a:ext cx="2898002" cy="1525186"/>
          </a:xfrm>
          <a:custGeom>
            <a:avLst/>
            <a:gdLst/>
            <a:ahLst/>
            <a:cxnLst/>
            <a:rect l="l" t="t" r="r" b="b"/>
            <a:pathLst>
              <a:path w="2667051" h="1534735">
                <a:moveTo>
                  <a:pt x="1332711" y="1534736"/>
                </a:moveTo>
                <a:lnTo>
                  <a:pt x="0" y="759222"/>
                </a:lnTo>
                <a:lnTo>
                  <a:pt x="1332711" y="0"/>
                </a:lnTo>
                <a:lnTo>
                  <a:pt x="2667051" y="764110"/>
                </a:lnTo>
                <a:close/>
              </a:path>
            </a:pathLst>
          </a:custGeom>
          <a:gradFill>
            <a:gsLst>
              <a:gs pos="0">
                <a:srgbClr val="DB615E">
                  <a:alpha val="100000"/>
                </a:srgbClr>
              </a:gs>
              <a:gs pos="3000">
                <a:srgbClr val="DB615E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/>
          </a:gra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7" name="Freeform 7"/>
          <p:cNvSpPr/>
          <p:nvPr/>
        </p:nvSpPr>
        <p:spPr>
          <a:xfrm>
            <a:off x="9393264" y="1646380"/>
            <a:ext cx="1789786" cy="945551"/>
          </a:xfrm>
          <a:custGeom>
            <a:avLst/>
            <a:gdLst/>
            <a:ahLst/>
            <a:cxnLst/>
            <a:rect l="l" t="t" r="r" b="b"/>
            <a:pathLst>
              <a:path w="1647152" h="951471">
                <a:moveTo>
                  <a:pt x="827649" y="951471"/>
                </a:moveTo>
                <a:lnTo>
                  <a:pt x="0" y="459443"/>
                </a:lnTo>
                <a:lnTo>
                  <a:pt x="819503" y="0"/>
                </a:lnTo>
                <a:lnTo>
                  <a:pt x="1647153" y="470848"/>
                </a:lnTo>
                <a:close/>
              </a:path>
            </a:pathLst>
          </a:custGeom>
          <a:solidFill>
            <a:srgbClr val="DB615E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7389270" y="3686439"/>
            <a:ext cx="1449886" cy="1581855"/>
          </a:xfrm>
          <a:custGeom>
            <a:avLst/>
            <a:gdLst/>
            <a:ahLst/>
            <a:cxnLst/>
            <a:rect l="l" t="t" r="r" b="b"/>
            <a:pathLst>
              <a:path w="1334340" h="1591759">
                <a:moveTo>
                  <a:pt x="0" y="0"/>
                </a:moveTo>
                <a:lnTo>
                  <a:pt x="0" y="829279"/>
                </a:lnTo>
                <a:lnTo>
                  <a:pt x="1334340" y="1591759"/>
                </a:lnTo>
                <a:lnTo>
                  <a:pt x="1334340" y="777144"/>
                </a:lnTo>
                <a:close/>
              </a:path>
            </a:pathLst>
          </a:custGeom>
          <a:solidFill>
            <a:srgbClr val="DB615E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8839157" y="2111060"/>
            <a:ext cx="1448116" cy="1581854"/>
          </a:xfrm>
          <a:custGeom>
            <a:avLst/>
            <a:gdLst/>
            <a:ahLst/>
            <a:cxnLst/>
            <a:rect l="l" t="t" r="r" b="b"/>
            <a:pathLst>
              <a:path w="1332711" h="1591758">
                <a:moveTo>
                  <a:pt x="0" y="0"/>
                </a:moveTo>
                <a:lnTo>
                  <a:pt x="0" y="827650"/>
                </a:lnTo>
                <a:lnTo>
                  <a:pt x="1332711" y="1591759"/>
                </a:lnTo>
                <a:lnTo>
                  <a:pt x="1332711" y="775514"/>
                </a:lnTo>
                <a:close/>
              </a:path>
            </a:pathLst>
          </a:custGeom>
          <a:solidFill>
            <a:srgbClr val="DB615E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10" name="Freeform 10"/>
          <p:cNvSpPr/>
          <p:nvPr/>
        </p:nvSpPr>
        <p:spPr>
          <a:xfrm>
            <a:off x="7389270" y="2115918"/>
            <a:ext cx="4347889" cy="4120595"/>
          </a:xfrm>
          <a:custGeom>
            <a:avLst/>
            <a:gdLst/>
            <a:ahLst/>
            <a:cxnLst/>
            <a:rect l="l" t="t" r="r" b="b"/>
            <a:pathLst>
              <a:path w="4001391" h="4146393">
                <a:moveTo>
                  <a:pt x="2667052" y="772256"/>
                </a:moveTo>
                <a:lnTo>
                  <a:pt x="2667052" y="1586871"/>
                </a:lnTo>
                <a:lnTo>
                  <a:pt x="1334340" y="2357498"/>
                </a:lnTo>
                <a:lnTo>
                  <a:pt x="1334340" y="3172113"/>
                </a:lnTo>
                <a:lnTo>
                  <a:pt x="0" y="3944369"/>
                </a:lnTo>
                <a:lnTo>
                  <a:pt x="0" y="4146393"/>
                </a:lnTo>
                <a:lnTo>
                  <a:pt x="1502151" y="3273126"/>
                </a:lnTo>
                <a:lnTo>
                  <a:pt x="1502151" y="2456881"/>
                </a:lnTo>
                <a:lnTo>
                  <a:pt x="2825087" y="1687884"/>
                </a:lnTo>
                <a:lnTo>
                  <a:pt x="2825087" y="863493"/>
                </a:lnTo>
                <a:lnTo>
                  <a:pt x="4001392" y="190620"/>
                </a:lnTo>
                <a:lnTo>
                  <a:pt x="4001392" y="0"/>
                </a:lnTo>
                <a:close/>
              </a:path>
            </a:pathLst>
          </a:custGeom>
          <a:solidFill>
            <a:schemeClr val="tx1">
              <a:alpha val="35000"/>
              <a:lumMod val="35000"/>
              <a:lumOff val="65000"/>
            </a:schemeClr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5939384" y="5263436"/>
            <a:ext cx="1449886" cy="973075"/>
          </a:xfrm>
          <a:custGeom>
            <a:avLst/>
            <a:gdLst/>
            <a:ahLst/>
            <a:cxnLst/>
            <a:rect l="l" t="t" r="r" b="b"/>
            <a:pathLst>
              <a:path w="1334340" h="979167">
                <a:moveTo>
                  <a:pt x="1334340" y="777143"/>
                </a:moveTo>
                <a:lnTo>
                  <a:pt x="0" y="0"/>
                </a:lnTo>
                <a:lnTo>
                  <a:pt x="0" y="215058"/>
                </a:lnTo>
                <a:lnTo>
                  <a:pt x="1334340" y="979168"/>
                </a:lnTo>
                <a:close/>
              </a:path>
            </a:pathLst>
          </a:custGeom>
          <a:solidFill>
            <a:srgbClr val="DB615E"/>
          </a:solidFill>
          <a:ln cap="flat">
            <a:noFill/>
            <a:prstDash val="solid"/>
            <a:miter lim="800000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l"/>
            <a:endParaRPr/>
          </a:p>
        </p:txBody>
      </p:sp>
      <p:sp>
        <p:nvSpPr>
          <p:cNvPr id="12" name="Freeform 12"/>
          <p:cNvSpPr/>
          <p:nvPr/>
        </p:nvSpPr>
        <p:spPr>
          <a:xfrm>
            <a:off x="10011893" y="1912890"/>
            <a:ext cx="552529" cy="412533"/>
          </a:xfrm>
          <a:custGeom>
            <a:avLst/>
            <a:gdLst/>
            <a:ahLst/>
            <a:cxnLst/>
            <a:rect l="l" t="t" r="r" b="b"/>
            <a:pathLst>
              <a:path w="360000" h="293890">
                <a:moveTo>
                  <a:pt x="54985" y="182858"/>
                </a:moveTo>
                <a:lnTo>
                  <a:pt x="54985" y="236325"/>
                </a:lnTo>
                <a:cubicBezTo>
                  <a:pt x="54985" y="241847"/>
                  <a:pt x="58360" y="246808"/>
                  <a:pt x="63497" y="248835"/>
                </a:cubicBezTo>
                <a:lnTo>
                  <a:pt x="175595" y="293069"/>
                </a:lnTo>
                <a:cubicBezTo>
                  <a:pt x="178806" y="294335"/>
                  <a:pt x="182384" y="294319"/>
                  <a:pt x="185583" y="293023"/>
                </a:cubicBezTo>
                <a:lnTo>
                  <a:pt x="298242" y="247361"/>
                </a:lnTo>
                <a:cubicBezTo>
                  <a:pt x="303318" y="245304"/>
                  <a:pt x="306639" y="240373"/>
                  <a:pt x="306639" y="234897"/>
                </a:cubicBezTo>
                <a:lnTo>
                  <a:pt x="306639" y="180962"/>
                </a:lnTo>
                <a:lnTo>
                  <a:pt x="351916" y="161747"/>
                </a:lnTo>
                <a:cubicBezTo>
                  <a:pt x="358754" y="158845"/>
                  <a:pt x="361944" y="150950"/>
                  <a:pt x="359041" y="144113"/>
                </a:cubicBezTo>
                <a:cubicBezTo>
                  <a:pt x="358388" y="142572"/>
                  <a:pt x="357452" y="141167"/>
                  <a:pt x="356283" y="139970"/>
                </a:cubicBezTo>
                <a:lnTo>
                  <a:pt x="306235" y="88731"/>
                </a:lnTo>
                <a:lnTo>
                  <a:pt x="351981" y="44654"/>
                </a:lnTo>
                <a:cubicBezTo>
                  <a:pt x="357329" y="39501"/>
                  <a:pt x="357488" y="30987"/>
                  <a:pt x="352335" y="25638"/>
                </a:cubicBezTo>
                <a:cubicBezTo>
                  <a:pt x="350498" y="23732"/>
                  <a:pt x="348140" y="22410"/>
                  <a:pt x="345554" y="21838"/>
                </a:cubicBezTo>
                <a:lnTo>
                  <a:pt x="249635" y="623"/>
                </a:lnTo>
                <a:cubicBezTo>
                  <a:pt x="245598" y="-270"/>
                  <a:pt x="241374" y="744"/>
                  <a:pt x="238181" y="3373"/>
                </a:cubicBezTo>
                <a:lnTo>
                  <a:pt x="184467" y="47611"/>
                </a:lnTo>
                <a:lnTo>
                  <a:pt x="125846" y="2875"/>
                </a:lnTo>
                <a:cubicBezTo>
                  <a:pt x="122790" y="542"/>
                  <a:pt x="118882" y="-370"/>
                  <a:pt x="115109" y="367"/>
                </a:cubicBezTo>
                <a:lnTo>
                  <a:pt x="16071" y="19712"/>
                </a:lnTo>
                <a:cubicBezTo>
                  <a:pt x="8782" y="21136"/>
                  <a:pt x="4027" y="28200"/>
                  <a:pt x="5451" y="35489"/>
                </a:cubicBezTo>
                <a:cubicBezTo>
                  <a:pt x="5966" y="38129"/>
                  <a:pt x="7262" y="40554"/>
                  <a:pt x="9170" y="42450"/>
                </a:cubicBezTo>
                <a:lnTo>
                  <a:pt x="56123" y="89112"/>
                </a:lnTo>
                <a:lnTo>
                  <a:pt x="64571" y="89112"/>
                </a:lnTo>
                <a:lnTo>
                  <a:pt x="180599" y="51860"/>
                </a:lnTo>
                <a:lnTo>
                  <a:pt x="297029" y="89112"/>
                </a:lnTo>
                <a:lnTo>
                  <a:pt x="187528" y="136757"/>
                </a:lnTo>
                <a:lnTo>
                  <a:pt x="64571" y="89112"/>
                </a:lnTo>
                <a:lnTo>
                  <a:pt x="55901" y="89112"/>
                </a:lnTo>
                <a:lnTo>
                  <a:pt x="4092" y="140500"/>
                </a:lnTo>
                <a:cubicBezTo>
                  <a:pt x="-1182" y="145730"/>
                  <a:pt x="-1216" y="154245"/>
                  <a:pt x="4014" y="159518"/>
                </a:cubicBezTo>
                <a:cubicBezTo>
                  <a:pt x="5208" y="160722"/>
                  <a:pt x="6617" y="161689"/>
                  <a:pt x="8170" y="162368"/>
                </a:cubicBezTo>
                <a:lnTo>
                  <a:pt x="54985" y="182858"/>
                </a:lnTo>
                <a:close/>
              </a:path>
            </a:pathLst>
          </a:custGeom>
          <a:gradFill>
            <a:gsLst>
              <a:gs pos="35000">
                <a:schemeClr val="accent1">
                  <a:lumMod val="85000"/>
                  <a:lumOff val="1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/>
          </a:gra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13" name="Freeform 13"/>
          <p:cNvSpPr/>
          <p:nvPr/>
        </p:nvSpPr>
        <p:spPr>
          <a:xfrm>
            <a:off x="8591867" y="3443487"/>
            <a:ext cx="494579" cy="505332"/>
          </a:xfrm>
          <a:custGeom>
            <a:avLst/>
            <a:gdLst/>
            <a:ahLst/>
            <a:cxnLst/>
            <a:rect l="l" t="t" r="r" b="b"/>
            <a:pathLst>
              <a:path w="322243" h="359999">
                <a:moveTo>
                  <a:pt x="171978" y="2949"/>
                </a:moveTo>
                <a:lnTo>
                  <a:pt x="311617" y="82365"/>
                </a:lnTo>
                <a:cubicBezTo>
                  <a:pt x="318264" y="86145"/>
                  <a:pt x="322359" y="93131"/>
                  <a:pt x="322359" y="100692"/>
                </a:cubicBezTo>
                <a:lnTo>
                  <a:pt x="322359" y="259524"/>
                </a:lnTo>
                <a:cubicBezTo>
                  <a:pt x="322359" y="267086"/>
                  <a:pt x="318264" y="274071"/>
                  <a:pt x="311617" y="277851"/>
                </a:cubicBezTo>
                <a:lnTo>
                  <a:pt x="171978" y="357279"/>
                </a:lnTo>
                <a:cubicBezTo>
                  <a:pt x="165331" y="361058"/>
                  <a:pt x="157142" y="361058"/>
                  <a:pt x="150496" y="357279"/>
                </a:cubicBezTo>
                <a:lnTo>
                  <a:pt x="10856" y="277851"/>
                </a:lnTo>
                <a:cubicBezTo>
                  <a:pt x="4210" y="274071"/>
                  <a:pt x="115" y="267086"/>
                  <a:pt x="115" y="259524"/>
                </a:cubicBezTo>
                <a:lnTo>
                  <a:pt x="115" y="100692"/>
                </a:lnTo>
                <a:cubicBezTo>
                  <a:pt x="115" y="93131"/>
                  <a:pt x="4210" y="86145"/>
                  <a:pt x="10856" y="82365"/>
                </a:cubicBezTo>
                <a:lnTo>
                  <a:pt x="150496" y="2949"/>
                </a:lnTo>
                <a:cubicBezTo>
                  <a:pt x="157142" y="-832"/>
                  <a:pt x="165331" y="-832"/>
                  <a:pt x="171978" y="2949"/>
                </a:cubicBezTo>
                <a:moveTo>
                  <a:pt x="165673" y="17656"/>
                </a:moveTo>
                <a:cubicBezTo>
                  <a:pt x="162928" y="16096"/>
                  <a:pt x="159546" y="16096"/>
                  <a:pt x="156801" y="17656"/>
                </a:cubicBezTo>
                <a:lnTo>
                  <a:pt x="20631" y="95089"/>
                </a:lnTo>
                <a:cubicBezTo>
                  <a:pt x="17885" y="96652"/>
                  <a:pt x="16194" y="99540"/>
                  <a:pt x="16195" y="102665"/>
                </a:cubicBezTo>
                <a:lnTo>
                  <a:pt x="16195" y="257551"/>
                </a:lnTo>
                <a:cubicBezTo>
                  <a:pt x="16195" y="260673"/>
                  <a:pt x="17887" y="263562"/>
                  <a:pt x="20631" y="265123"/>
                </a:cubicBezTo>
                <a:lnTo>
                  <a:pt x="156801" y="342571"/>
                </a:lnTo>
                <a:cubicBezTo>
                  <a:pt x="159546" y="344130"/>
                  <a:pt x="162928" y="344130"/>
                  <a:pt x="165673" y="342571"/>
                </a:cubicBezTo>
                <a:lnTo>
                  <a:pt x="301843" y="265123"/>
                </a:lnTo>
                <a:cubicBezTo>
                  <a:pt x="304587" y="263562"/>
                  <a:pt x="306279" y="260678"/>
                  <a:pt x="306279" y="257551"/>
                </a:cubicBezTo>
                <a:lnTo>
                  <a:pt x="306279" y="102670"/>
                </a:lnTo>
                <a:cubicBezTo>
                  <a:pt x="306279" y="99544"/>
                  <a:pt x="304587" y="96655"/>
                  <a:pt x="301843" y="95094"/>
                </a:cubicBezTo>
                <a:lnTo>
                  <a:pt x="165673" y="17651"/>
                </a:lnTo>
                <a:lnTo>
                  <a:pt x="165673" y="17656"/>
                </a:lnTo>
                <a:moveTo>
                  <a:pt x="158551" y="35232"/>
                </a:moveTo>
                <a:cubicBezTo>
                  <a:pt x="160214" y="34287"/>
                  <a:pt x="162260" y="34287"/>
                  <a:pt x="163922" y="35232"/>
                </a:cubicBezTo>
                <a:lnTo>
                  <a:pt x="287261" y="105374"/>
                </a:lnTo>
                <a:cubicBezTo>
                  <a:pt x="288923" y="106319"/>
                  <a:pt x="289946" y="108065"/>
                  <a:pt x="289946" y="109955"/>
                </a:cubicBezTo>
                <a:lnTo>
                  <a:pt x="289946" y="250250"/>
                </a:lnTo>
                <a:cubicBezTo>
                  <a:pt x="289946" y="252141"/>
                  <a:pt x="288923" y="253886"/>
                  <a:pt x="287261" y="254832"/>
                </a:cubicBezTo>
                <a:lnTo>
                  <a:pt x="163922" y="324985"/>
                </a:lnTo>
                <a:cubicBezTo>
                  <a:pt x="162260" y="325930"/>
                  <a:pt x="160214" y="325930"/>
                  <a:pt x="158551" y="324985"/>
                </a:cubicBezTo>
                <a:lnTo>
                  <a:pt x="35213" y="254837"/>
                </a:lnTo>
                <a:cubicBezTo>
                  <a:pt x="33551" y="253892"/>
                  <a:pt x="32527" y="252146"/>
                  <a:pt x="32527" y="250256"/>
                </a:cubicBezTo>
                <a:lnTo>
                  <a:pt x="32527" y="109961"/>
                </a:lnTo>
                <a:cubicBezTo>
                  <a:pt x="32527" y="108071"/>
                  <a:pt x="33551" y="106324"/>
                  <a:pt x="35213" y="105379"/>
                </a:cubicBezTo>
                <a:lnTo>
                  <a:pt x="158551" y="35242"/>
                </a:lnTo>
                <a:lnTo>
                  <a:pt x="158551" y="35232"/>
                </a:lnTo>
                <a:moveTo>
                  <a:pt x="147026" y="95454"/>
                </a:moveTo>
                <a:cubicBezTo>
                  <a:pt x="145886" y="95453"/>
                  <a:pt x="144869" y="96162"/>
                  <a:pt x="144490" y="97221"/>
                </a:cubicBezTo>
                <a:lnTo>
                  <a:pt x="114162" y="181870"/>
                </a:lnTo>
                <a:cubicBezTo>
                  <a:pt x="113873" y="182679"/>
                  <a:pt x="114001" y="183577"/>
                  <a:pt x="114504" y="184277"/>
                </a:cubicBezTo>
                <a:cubicBezTo>
                  <a:pt x="115008" y="184978"/>
                  <a:pt x="115826" y="185393"/>
                  <a:pt x="116697" y="185393"/>
                </a:cubicBezTo>
                <a:lnTo>
                  <a:pt x="158235" y="185393"/>
                </a:lnTo>
                <a:cubicBezTo>
                  <a:pt x="158998" y="185393"/>
                  <a:pt x="159726" y="185714"/>
                  <a:pt x="160235" y="186274"/>
                </a:cubicBezTo>
                <a:cubicBezTo>
                  <a:pt x="160745" y="186835"/>
                  <a:pt x="160987" y="187582"/>
                  <a:pt x="160904" y="188330"/>
                </a:cubicBezTo>
                <a:lnTo>
                  <a:pt x="152240" y="265170"/>
                </a:lnTo>
                <a:cubicBezTo>
                  <a:pt x="152104" y="266447"/>
                  <a:pt x="152918" y="267638"/>
                  <a:pt x="154172" y="267991"/>
                </a:cubicBezTo>
                <a:cubicBezTo>
                  <a:pt x="155426" y="268344"/>
                  <a:pt x="156757" y="267760"/>
                  <a:pt x="157327" y="266604"/>
                </a:cubicBezTo>
                <a:lnTo>
                  <a:pt x="213096" y="152164"/>
                </a:lnTo>
                <a:cubicBezTo>
                  <a:pt x="213497" y="151344"/>
                  <a:pt x="213443" y="150380"/>
                  <a:pt x="212952" y="149609"/>
                </a:cubicBezTo>
                <a:cubicBezTo>
                  <a:pt x="212460" y="148839"/>
                  <a:pt x="211603" y="148371"/>
                  <a:pt x="210680" y="148370"/>
                </a:cubicBezTo>
                <a:lnTo>
                  <a:pt x="177854" y="148370"/>
                </a:lnTo>
                <a:cubicBezTo>
                  <a:pt x="176979" y="148370"/>
                  <a:pt x="176159" y="147950"/>
                  <a:pt x="175656" y="147244"/>
                </a:cubicBezTo>
                <a:cubicBezTo>
                  <a:pt x="175154" y="146538"/>
                  <a:pt x="175032" y="145636"/>
                  <a:pt x="175330" y="144825"/>
                </a:cubicBezTo>
                <a:lnTo>
                  <a:pt x="192156" y="99009"/>
                </a:lnTo>
                <a:cubicBezTo>
                  <a:pt x="192454" y="98199"/>
                  <a:pt x="192332" y="97296"/>
                  <a:pt x="191829" y="96591"/>
                </a:cubicBezTo>
                <a:cubicBezTo>
                  <a:pt x="191326" y="95885"/>
                  <a:pt x="190507" y="95465"/>
                  <a:pt x="189632" y="95465"/>
                </a:cubicBezTo>
                <a:lnTo>
                  <a:pt x="147026" y="95465"/>
                </a:lnTo>
                <a:lnTo>
                  <a:pt x="147026" y="95454"/>
                </a:lnTo>
              </a:path>
            </a:pathLst>
          </a:custGeom>
          <a:gradFill>
            <a:gsLst>
              <a:gs pos="35000">
                <a:schemeClr val="accent1">
                  <a:lumMod val="85000"/>
                  <a:lumOff val="1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/>
          </a:gra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14" name="Freeform 14"/>
          <p:cNvSpPr/>
          <p:nvPr/>
        </p:nvSpPr>
        <p:spPr>
          <a:xfrm>
            <a:off x="7113011" y="5029434"/>
            <a:ext cx="552528" cy="487434"/>
          </a:xfrm>
          <a:custGeom>
            <a:avLst/>
            <a:gdLst/>
            <a:ahLst/>
            <a:cxnLst/>
            <a:rect l="l" t="t" r="r" b="b"/>
            <a:pathLst>
              <a:path w="359999" h="347249">
                <a:moveTo>
                  <a:pt x="272320" y="271816"/>
                </a:moveTo>
                <a:cubicBezTo>
                  <a:pt x="256765" y="242497"/>
                  <a:pt x="228188" y="227208"/>
                  <a:pt x="195993" y="214436"/>
                </a:cubicBezTo>
                <a:cubicBezTo>
                  <a:pt x="191110" y="212458"/>
                  <a:pt x="189120" y="206882"/>
                  <a:pt x="191472" y="202384"/>
                </a:cubicBezTo>
                <a:lnTo>
                  <a:pt x="191472" y="202204"/>
                </a:lnTo>
                <a:lnTo>
                  <a:pt x="192014" y="201126"/>
                </a:lnTo>
                <a:cubicBezTo>
                  <a:pt x="206304" y="181339"/>
                  <a:pt x="218782" y="156336"/>
                  <a:pt x="220592" y="124319"/>
                </a:cubicBezTo>
                <a:cubicBezTo>
                  <a:pt x="224028" y="87624"/>
                  <a:pt x="210101" y="61722"/>
                  <a:pt x="190748" y="42296"/>
                </a:cubicBezTo>
                <a:cubicBezTo>
                  <a:pt x="188035" y="39598"/>
                  <a:pt x="187312" y="35461"/>
                  <a:pt x="189120" y="32043"/>
                </a:cubicBezTo>
                <a:cubicBezTo>
                  <a:pt x="198344" y="15135"/>
                  <a:pt x="212634" y="1824"/>
                  <a:pt x="238679" y="205"/>
                </a:cubicBezTo>
                <a:cubicBezTo>
                  <a:pt x="278470" y="-1594"/>
                  <a:pt x="300174" y="23589"/>
                  <a:pt x="303791" y="55966"/>
                </a:cubicBezTo>
                <a:cubicBezTo>
                  <a:pt x="309217" y="91941"/>
                  <a:pt x="296557" y="120721"/>
                  <a:pt x="282087" y="138709"/>
                </a:cubicBezTo>
                <a:cubicBezTo>
                  <a:pt x="280278" y="142307"/>
                  <a:pt x="276660" y="144105"/>
                  <a:pt x="274852" y="147703"/>
                </a:cubicBezTo>
                <a:cubicBezTo>
                  <a:pt x="273405" y="150580"/>
                  <a:pt x="273043" y="157236"/>
                  <a:pt x="274128" y="161553"/>
                </a:cubicBezTo>
                <a:cubicBezTo>
                  <a:pt x="274491" y="163352"/>
                  <a:pt x="275394" y="164791"/>
                  <a:pt x="276842" y="166050"/>
                </a:cubicBezTo>
                <a:cubicBezTo>
                  <a:pt x="281906" y="170367"/>
                  <a:pt x="292215" y="173425"/>
                  <a:pt x="298546" y="176662"/>
                </a:cubicBezTo>
                <a:cubicBezTo>
                  <a:pt x="307589" y="180260"/>
                  <a:pt x="314824" y="183857"/>
                  <a:pt x="322058" y="187455"/>
                </a:cubicBezTo>
                <a:cubicBezTo>
                  <a:pt x="336528" y="194650"/>
                  <a:pt x="352805" y="205442"/>
                  <a:pt x="358232" y="219833"/>
                </a:cubicBezTo>
                <a:cubicBezTo>
                  <a:pt x="361850" y="228827"/>
                  <a:pt x="360040" y="246813"/>
                  <a:pt x="354615" y="254008"/>
                </a:cubicBezTo>
                <a:cubicBezTo>
                  <a:pt x="342858" y="270737"/>
                  <a:pt x="309035" y="273435"/>
                  <a:pt x="281182" y="276672"/>
                </a:cubicBezTo>
                <a:cubicBezTo>
                  <a:pt x="277565" y="276853"/>
                  <a:pt x="274128" y="275053"/>
                  <a:pt x="272320" y="271816"/>
                </a:cubicBezTo>
                <a:moveTo>
                  <a:pt x="114" y="307791"/>
                </a:moveTo>
                <a:lnTo>
                  <a:pt x="114" y="295199"/>
                </a:lnTo>
                <a:cubicBezTo>
                  <a:pt x="114" y="291603"/>
                  <a:pt x="1923" y="288004"/>
                  <a:pt x="3731" y="284408"/>
                </a:cubicBezTo>
                <a:cubicBezTo>
                  <a:pt x="10785" y="270197"/>
                  <a:pt x="25074" y="261204"/>
                  <a:pt x="37554" y="252389"/>
                </a:cubicBezTo>
                <a:cubicBezTo>
                  <a:pt x="37915" y="252210"/>
                  <a:pt x="38277" y="251850"/>
                  <a:pt x="38639" y="251670"/>
                </a:cubicBezTo>
                <a:cubicBezTo>
                  <a:pt x="49310" y="246454"/>
                  <a:pt x="59981" y="241057"/>
                  <a:pt x="72461" y="235841"/>
                </a:cubicBezTo>
                <a:cubicBezTo>
                  <a:pt x="75536" y="234403"/>
                  <a:pt x="79877" y="232784"/>
                  <a:pt x="83313" y="231344"/>
                </a:cubicBezTo>
                <a:cubicBezTo>
                  <a:pt x="84579" y="230805"/>
                  <a:pt x="85664" y="230085"/>
                  <a:pt x="86388" y="229006"/>
                </a:cubicBezTo>
                <a:cubicBezTo>
                  <a:pt x="91633" y="222710"/>
                  <a:pt x="97240" y="209759"/>
                  <a:pt x="92176" y="199866"/>
                </a:cubicBezTo>
                <a:cubicBezTo>
                  <a:pt x="90367" y="196269"/>
                  <a:pt x="88558" y="194470"/>
                  <a:pt x="85122" y="191052"/>
                </a:cubicBezTo>
                <a:lnTo>
                  <a:pt x="84760" y="190693"/>
                </a:lnTo>
                <a:cubicBezTo>
                  <a:pt x="68482" y="172705"/>
                  <a:pt x="54193" y="142127"/>
                  <a:pt x="57811" y="106331"/>
                </a:cubicBezTo>
                <a:cubicBezTo>
                  <a:pt x="61428" y="70356"/>
                  <a:pt x="84941" y="45174"/>
                  <a:pt x="124732" y="45174"/>
                </a:cubicBezTo>
                <a:cubicBezTo>
                  <a:pt x="164341" y="45174"/>
                  <a:pt x="187855" y="70176"/>
                  <a:pt x="193462" y="105972"/>
                </a:cubicBezTo>
                <a:cubicBezTo>
                  <a:pt x="193462" y="106331"/>
                  <a:pt x="193462" y="106511"/>
                  <a:pt x="193642" y="106871"/>
                </a:cubicBezTo>
                <a:cubicBezTo>
                  <a:pt x="195270" y="128276"/>
                  <a:pt x="190025" y="147883"/>
                  <a:pt x="184599" y="160474"/>
                </a:cubicBezTo>
                <a:cubicBezTo>
                  <a:pt x="179354" y="172885"/>
                  <a:pt x="173927" y="181699"/>
                  <a:pt x="166874" y="190513"/>
                </a:cubicBezTo>
                <a:cubicBezTo>
                  <a:pt x="166512" y="190872"/>
                  <a:pt x="166331" y="191232"/>
                  <a:pt x="166151" y="191593"/>
                </a:cubicBezTo>
                <a:cubicBezTo>
                  <a:pt x="164341" y="194470"/>
                  <a:pt x="161447" y="196269"/>
                  <a:pt x="159639" y="199146"/>
                </a:cubicBezTo>
                <a:cubicBezTo>
                  <a:pt x="159278" y="199687"/>
                  <a:pt x="159096" y="200226"/>
                  <a:pt x="158916" y="200945"/>
                </a:cubicBezTo>
                <a:cubicBezTo>
                  <a:pt x="155840" y="211558"/>
                  <a:pt x="159278" y="225409"/>
                  <a:pt x="162895" y="230624"/>
                </a:cubicBezTo>
                <a:cubicBezTo>
                  <a:pt x="164703" y="234042"/>
                  <a:pt x="171576" y="234223"/>
                  <a:pt x="177003" y="235841"/>
                </a:cubicBezTo>
                <a:cubicBezTo>
                  <a:pt x="177365" y="236022"/>
                  <a:pt x="177545" y="236022"/>
                  <a:pt x="177906" y="236200"/>
                </a:cubicBezTo>
                <a:cubicBezTo>
                  <a:pt x="199430" y="245194"/>
                  <a:pt x="220773" y="255807"/>
                  <a:pt x="236869" y="270018"/>
                </a:cubicBezTo>
                <a:cubicBezTo>
                  <a:pt x="237051" y="270197"/>
                  <a:pt x="237231" y="270377"/>
                  <a:pt x="237412" y="270377"/>
                </a:cubicBezTo>
                <a:cubicBezTo>
                  <a:pt x="242114" y="275053"/>
                  <a:pt x="248264" y="281350"/>
                  <a:pt x="250797" y="289984"/>
                </a:cubicBezTo>
                <a:cubicBezTo>
                  <a:pt x="251339" y="291962"/>
                  <a:pt x="251520" y="294121"/>
                  <a:pt x="251520" y="296099"/>
                </a:cubicBezTo>
                <a:lnTo>
                  <a:pt x="251520" y="310130"/>
                </a:lnTo>
                <a:cubicBezTo>
                  <a:pt x="251520" y="311029"/>
                  <a:pt x="251339" y="311929"/>
                  <a:pt x="251159" y="312648"/>
                </a:cubicBezTo>
                <a:cubicBezTo>
                  <a:pt x="245009" y="331355"/>
                  <a:pt x="220230" y="336751"/>
                  <a:pt x="197260" y="341968"/>
                </a:cubicBezTo>
                <a:cubicBezTo>
                  <a:pt x="157468" y="349163"/>
                  <a:pt x="101400" y="349163"/>
                  <a:pt x="59800" y="341968"/>
                </a:cubicBezTo>
                <a:cubicBezTo>
                  <a:pt x="39905" y="338370"/>
                  <a:pt x="18201" y="332974"/>
                  <a:pt x="7349" y="320382"/>
                </a:cubicBezTo>
                <a:cubicBezTo>
                  <a:pt x="3731" y="318584"/>
                  <a:pt x="1923" y="314986"/>
                  <a:pt x="114" y="307791"/>
                </a:cubicBezTo>
              </a:path>
            </a:pathLst>
          </a:custGeom>
          <a:gradFill>
            <a:gsLst>
              <a:gs pos="35000">
                <a:schemeClr val="accent1">
                  <a:lumMod val="85000"/>
                  <a:lumOff val="1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/>
          </a:gra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cxnSp>
        <p:nvCxnSpPr>
          <p:cNvPr id="15" name="Connector 15"/>
          <p:cNvCxnSpPr/>
          <p:nvPr/>
        </p:nvCxnSpPr>
        <p:spPr>
          <a:xfrm>
            <a:off x="8748332" y="1557953"/>
            <a:ext cx="1150196" cy="0"/>
          </a:xfrm>
          <a:prstGeom prst="line">
            <a:avLst/>
          </a:prstGeom>
          <a:ln w="9525">
            <a:solidFill>
              <a:schemeClr val="accent1"/>
            </a:solidFill>
            <a:headEnd type="oval"/>
          </a:ln>
        </p:spPr>
      </p:cxnSp>
      <p:cxnSp>
        <p:nvCxnSpPr>
          <p:cNvPr id="16" name="Connector 16"/>
          <p:cNvCxnSpPr/>
          <p:nvPr/>
        </p:nvCxnSpPr>
        <p:spPr>
          <a:xfrm>
            <a:off x="7229971" y="3272329"/>
            <a:ext cx="964844" cy="0"/>
          </a:xfrm>
          <a:prstGeom prst="line">
            <a:avLst/>
          </a:prstGeom>
          <a:ln w="9525">
            <a:solidFill>
              <a:schemeClr val="accent1"/>
            </a:solidFill>
            <a:headEnd type="oval"/>
          </a:ln>
        </p:spPr>
      </p:cxnSp>
      <p:cxnSp>
        <p:nvCxnSpPr>
          <p:cNvPr id="17" name="Connector 17"/>
          <p:cNvCxnSpPr/>
          <p:nvPr/>
        </p:nvCxnSpPr>
        <p:spPr>
          <a:xfrm>
            <a:off x="5696376" y="4950143"/>
            <a:ext cx="848048" cy="0"/>
          </a:xfrm>
          <a:prstGeom prst="line">
            <a:avLst/>
          </a:prstGeom>
          <a:ln w="9525">
            <a:solidFill>
              <a:schemeClr val="accent1"/>
            </a:solidFill>
            <a:headEnd type="oval"/>
          </a:ln>
        </p:spPr>
      </p:cxnSp>
      <p:sp>
        <p:nvSpPr>
          <p:cNvPr id="18" name="TextBox 18"/>
          <p:cNvSpPr txBox="1"/>
          <p:nvPr/>
        </p:nvSpPr>
        <p:spPr>
          <a:xfrm>
            <a:off x="719455" y="5091430"/>
            <a:ext cx="4724400" cy="149352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chemeClr val="tx2"/>
                </a:solidFill>
                <a:latin typeface="思源黑体 Normal"/>
                <a:ea typeface="思源黑体 Normal"/>
              </a:rPr>
              <a:t>Reduces instances of misinformation and enhances the trustworthiness of results.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719455" y="4721225"/>
            <a:ext cx="4724400" cy="45847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08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Reduce Hallucinations</a:t>
            </a:r>
            <a:endParaRPr lang="en-US" sz="1100"/>
          </a:p>
        </p:txBody>
      </p:sp>
      <p:sp>
        <p:nvSpPr>
          <p:cNvPr id="20" name="TextBox 20"/>
          <p:cNvSpPr txBox="1"/>
          <p:nvPr/>
        </p:nvSpPr>
        <p:spPr>
          <a:xfrm>
            <a:off x="2229485" y="3233420"/>
            <a:ext cx="4724400" cy="149352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chemeClr val="tx2"/>
                </a:solidFill>
                <a:latin typeface="思源黑体 Normal"/>
                <a:ea typeface="思源黑体 Normal"/>
              </a:rPr>
              <a:t>Verification of data sources to ensure data integrity and reliability.</a:t>
            </a:r>
            <a:endParaRPr lang="en-US" sz="1100"/>
          </a:p>
        </p:txBody>
      </p:sp>
      <p:sp>
        <p:nvSpPr>
          <p:cNvPr id="21" name="TextBox 21"/>
          <p:cNvSpPr txBox="1"/>
          <p:nvPr/>
        </p:nvSpPr>
        <p:spPr>
          <a:xfrm>
            <a:off x="2229485" y="2863215"/>
            <a:ext cx="4724400" cy="45847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08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Verification of Data Sources</a:t>
            </a:r>
            <a:endParaRPr lang="en-US" sz="1100"/>
          </a:p>
        </p:txBody>
      </p:sp>
      <p:sp>
        <p:nvSpPr>
          <p:cNvPr id="22" name="TextBox 22"/>
          <p:cNvSpPr txBox="1"/>
          <p:nvPr/>
        </p:nvSpPr>
        <p:spPr>
          <a:xfrm>
            <a:off x="3917950" y="1432560"/>
            <a:ext cx="4724400" cy="149352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chemeClr val="tx2"/>
                </a:solidFill>
                <a:latin typeface="思源黑体 Normal"/>
                <a:ea typeface="思源黑体 Normal"/>
              </a:rPr>
              <a:t>Automatic summarization that distills key information to save time and highlight critical points.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3917950" y="1062355"/>
            <a:ext cx="4724400" cy="45847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08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Automated Summary</a:t>
            </a:r>
            <a:endParaRPr lang="en-US" sz="1100"/>
          </a:p>
        </p:txBody>
      </p:sp>
      <p:sp>
        <p:nvSpPr>
          <p:cNvPr id="24" name="Freeform 24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25" name="TextBox 25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Source Summarization &amp; Verification</a:t>
            </a:r>
            <a:endParaRPr lang="en-US" sz="1100"/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in)">
                                      <p:cBhvr>
                                        <p:cTn id="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30563" y="1473518"/>
            <a:ext cx="3311824" cy="4932000"/>
          </a:xfrm>
          <a:prstGeom prst="rect">
            <a:avLst/>
          </a:prstGeom>
          <a:solidFill>
            <a:srgbClr val="F7F8FC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4430563" y="1473518"/>
            <a:ext cx="3311824" cy="108000"/>
          </a:xfrm>
          <a:prstGeom prst="rect">
            <a:avLst/>
          </a:prstGeom>
          <a:solidFill>
            <a:srgbClr val="DB615E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686435" y="1473518"/>
            <a:ext cx="3311824" cy="4932000"/>
          </a:xfrm>
          <a:prstGeom prst="rect">
            <a:avLst/>
          </a:prstGeom>
          <a:solidFill>
            <a:srgbClr val="F7F8FC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686435" y="1473518"/>
            <a:ext cx="3311824" cy="108000"/>
          </a:xfrm>
          <a:prstGeom prst="rect">
            <a:avLst/>
          </a:prstGeom>
          <a:solidFill>
            <a:srgbClr val="DB615E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8174691" y="1473518"/>
            <a:ext cx="3311824" cy="4932000"/>
          </a:xfrm>
          <a:prstGeom prst="rect">
            <a:avLst/>
          </a:prstGeom>
          <a:solidFill>
            <a:srgbClr val="F7F8FC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8174691" y="1473518"/>
            <a:ext cx="3311824" cy="108000"/>
          </a:xfrm>
          <a:prstGeom prst="rect">
            <a:avLst/>
          </a:prstGeom>
          <a:solidFill>
            <a:srgbClr val="DB615E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10013946" y="5387634"/>
            <a:ext cx="1171298" cy="8309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r">
              <a:spcBef>
                <a:spcPct val="0"/>
              </a:spcBef>
              <a:spcAft>
                <a:spcPct val="0"/>
              </a:spcAft>
            </a:pPr>
            <a:r>
              <a:rPr lang="en-US" sz="4000" b="1" i="0" u="none" baseline="0">
                <a:solidFill>
                  <a:schemeClr val="bg1"/>
                </a:solidFill>
                <a:latin typeface="思源黑体 Medium"/>
                <a:ea typeface="思源黑体 Medium"/>
              </a:rPr>
              <a:t>03</a:t>
            </a:r>
          </a:p>
        </p:txBody>
      </p:sp>
      <p:sp>
        <p:nvSpPr>
          <p:cNvPr id="9" name="AutoShape 9"/>
          <p:cNvSpPr/>
          <p:nvPr/>
        </p:nvSpPr>
        <p:spPr>
          <a:xfrm>
            <a:off x="2484755" y="5387340"/>
            <a:ext cx="1390015" cy="83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r">
              <a:spcBef>
                <a:spcPct val="0"/>
              </a:spcBef>
              <a:spcAft>
                <a:spcPct val="0"/>
              </a:spcAft>
            </a:pPr>
            <a:r>
              <a:rPr lang="en-US" sz="4000" b="1" i="0" u="none" baseline="0">
                <a:solidFill>
                  <a:schemeClr val="bg1"/>
                </a:solidFill>
                <a:latin typeface="思源黑体 Medium"/>
                <a:ea typeface="思源黑体 Medium"/>
              </a:rPr>
              <a:t>01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269818" y="5387634"/>
            <a:ext cx="1171298" cy="830929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r">
              <a:spcBef>
                <a:spcPct val="0"/>
              </a:spcBef>
              <a:spcAft>
                <a:spcPct val="0"/>
              </a:spcAft>
            </a:pPr>
            <a:r>
              <a:rPr lang="en-US" sz="4000" b="1" i="0" u="none" baseline="0">
                <a:solidFill>
                  <a:schemeClr val="bg1"/>
                </a:solidFill>
                <a:latin typeface="思源黑体 Medium"/>
                <a:ea typeface="思源黑体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2165" y="1826895"/>
            <a:ext cx="3060000" cy="792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Flexible Solutions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555490" y="2677160"/>
            <a:ext cx="3060000" cy="2880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Highly extensible, designed to meet needs of teams and larger enterprises by accommodating custom features.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555490" y="1826895"/>
            <a:ext cx="3060000" cy="792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Extensible Design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812165" y="2677160"/>
            <a:ext cx="3060000" cy="2880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Operates both with and without a Gemini API key, offering a fallback mode.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8298815" y="2677160"/>
            <a:ext cx="3060000" cy="2880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Demo-friendly to showcasing features and capabilities for demonstrations and presentations.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8298815" y="1826895"/>
            <a:ext cx="3060000" cy="792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Demo Ready</a:t>
            </a:r>
            <a:endParaRPr lang="en-US" sz="1100"/>
          </a:p>
        </p:txBody>
      </p:sp>
      <p:sp>
        <p:nvSpPr>
          <p:cNvPr id="17" name="Freeform 1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18" name="TextBox 18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Flexibility and Adaptability</a:t>
            </a:r>
            <a:endParaRPr lang="en-US" sz="110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Vertic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down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vertical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plus(out)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2755" y="1631950"/>
            <a:ext cx="4478020" cy="7213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4400" b="1" i="0" u="none" baseline="0">
                <a:ln/>
                <a:solidFill>
                  <a:srgbClr val="DB615E"/>
                </a:solidFill>
                <a:effectLst/>
                <a:latin typeface="思源黑体 Medium"/>
                <a:ea typeface="思源黑体 Medium"/>
              </a:rPr>
              <a:t>PART    04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4262755" y="2353310"/>
            <a:ext cx="6796405" cy="17062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l" fontAlgn="auto"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sz="4400" b="1" i="0" u="none" spc="400" baseline="0">
                <a:solidFill>
                  <a:srgbClr val="DB615E"/>
                </a:solidFill>
                <a:latin typeface="思源黑体 Medium"/>
                <a:ea typeface="思源黑体 Medium"/>
              </a:rPr>
              <a:t>Overcoming Challenges</a:t>
            </a:r>
            <a:endParaRPr lang="en-US" sz="1100"/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ircle(out)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3285" y="2138680"/>
            <a:ext cx="6859905" cy="173990"/>
          </a:xfrm>
          <a:custGeom>
            <a:avLst/>
            <a:gdLst/>
            <a:ahLst/>
            <a:cxnLst/>
            <a:rect l="l" t="t" r="r" b="b"/>
            <a:pathLst>
              <a:path w="10803" h="274">
                <a:moveTo>
                  <a:pt x="0" y="0"/>
                </a:moveTo>
                <a:lnTo>
                  <a:pt x="346" y="1"/>
                </a:lnTo>
                <a:lnTo>
                  <a:pt x="668" y="272"/>
                </a:lnTo>
                <a:lnTo>
                  <a:pt x="10803" y="274"/>
                </a:lnTo>
              </a:path>
            </a:pathLst>
          </a:custGeom>
          <a:noFill/>
          <a:ln w="6350">
            <a:solidFill>
              <a:srgbClr val="DB615E"/>
            </a:solidFill>
            <a:headEnd type="diamond"/>
            <a:tailEnd type="diamond"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pic>
        <p:nvPicPr>
          <p:cNvPr id="3" name="image30.jpeg"/>
          <p:cNvPicPr>
            <a:picLocks noChangeAspect="1"/>
          </p:cNvPicPr>
          <p:nvPr/>
        </p:nvPicPr>
        <p:blipFill>
          <a:blip r:embed="rId2"/>
          <a:srcRect l="15671" r="15671"/>
          <a:stretch>
            <a:fillRect/>
          </a:stretch>
        </p:blipFill>
        <p:spPr>
          <a:xfrm>
            <a:off x="1182457" y="2185059"/>
            <a:ext cx="3259455" cy="3166745"/>
          </a:xfrm>
          <a:custGeom>
            <a:avLst/>
            <a:gdLst/>
            <a:ahLst/>
            <a:cxnLst/>
            <a:rect l="0" t="0" r="0" b="0"/>
            <a:pathLst>
              <a:path w="5133" h="4987">
                <a:moveTo>
                  <a:pt x="0" y="0"/>
                </a:moveTo>
                <a:lnTo>
                  <a:pt x="5133" y="0"/>
                </a:lnTo>
                <a:lnTo>
                  <a:pt x="5133" y="4987"/>
                </a:lnTo>
                <a:lnTo>
                  <a:pt x="0" y="4987"/>
                </a:lnTo>
                <a:lnTo>
                  <a:pt x="0" y="0"/>
                </a:lnTo>
                <a:close/>
              </a:path>
            </a:pathLst>
          </a:cu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/>
            </a:gradFill>
          </a:ln>
        </p:spPr>
      </p:pic>
      <p:sp>
        <p:nvSpPr>
          <p:cNvPr id="4" name="Freeform 4"/>
          <p:cNvSpPr/>
          <p:nvPr/>
        </p:nvSpPr>
        <p:spPr>
          <a:xfrm>
            <a:off x="937483" y="1893731"/>
            <a:ext cx="3749402" cy="3749402"/>
          </a:xfrm>
          <a:custGeom>
            <a:avLst/>
            <a:gdLst/>
            <a:ahLst/>
            <a:cxnLst/>
            <a:rect l="l" t="t" r="r" b="b"/>
            <a:pathLst>
              <a:path w="3749402" h="3749402">
                <a:moveTo>
                  <a:pt x="0" y="0"/>
                </a:moveTo>
                <a:lnTo>
                  <a:pt x="3749402" y="0"/>
                </a:lnTo>
                <a:lnTo>
                  <a:pt x="3749402" y="3749402"/>
                </a:lnTo>
                <a:lnTo>
                  <a:pt x="3242443" y="3749402"/>
                </a:lnTo>
                <a:lnTo>
                  <a:pt x="3230680" y="3702351"/>
                </a:lnTo>
                <a:lnTo>
                  <a:pt x="2396290" y="3702351"/>
                </a:lnTo>
                <a:lnTo>
                  <a:pt x="2384527" y="3749402"/>
                </a:lnTo>
                <a:lnTo>
                  <a:pt x="2309755" y="3749402"/>
                </a:lnTo>
                <a:lnTo>
                  <a:pt x="2297992" y="3702351"/>
                </a:lnTo>
                <a:lnTo>
                  <a:pt x="1463602" y="3702351"/>
                </a:lnTo>
                <a:lnTo>
                  <a:pt x="1451839" y="3749402"/>
                </a:lnTo>
                <a:lnTo>
                  <a:pt x="1364875" y="3749402"/>
                </a:lnTo>
                <a:lnTo>
                  <a:pt x="1353112" y="3702351"/>
                </a:lnTo>
                <a:lnTo>
                  <a:pt x="518722" y="3702351"/>
                </a:lnTo>
                <a:lnTo>
                  <a:pt x="506959" y="3749402"/>
                </a:lnTo>
                <a:lnTo>
                  <a:pt x="0" y="3749402"/>
                </a:lnTo>
                <a:close/>
              </a:path>
            </a:pathLst>
          </a:custGeom>
          <a:noFill/>
          <a:ln w="6350">
            <a:solidFill>
              <a:srgbClr val="DB615E">
                <a:alpha val="50000"/>
              </a:srgbClr>
            </a:solidFill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887413" y="1855631"/>
            <a:ext cx="97663" cy="97663"/>
          </a:xfrm>
          <a:prstGeom prst="rect">
            <a:avLst/>
          </a:prstGeom>
          <a:solidFill>
            <a:srgbClr val="DB615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887413" y="5578487"/>
            <a:ext cx="97663" cy="97663"/>
          </a:xfrm>
          <a:prstGeom prst="rect">
            <a:avLst/>
          </a:prstGeom>
          <a:solidFill>
            <a:srgbClr val="DB615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7" name="AutoShape 7"/>
          <p:cNvSpPr/>
          <p:nvPr/>
        </p:nvSpPr>
        <p:spPr>
          <a:xfrm>
            <a:off x="4636453" y="1860711"/>
            <a:ext cx="97663" cy="97663"/>
          </a:xfrm>
          <a:prstGeom prst="rect">
            <a:avLst/>
          </a:prstGeom>
          <a:solidFill>
            <a:srgbClr val="DB615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8" name="AutoShape 8"/>
          <p:cNvSpPr/>
          <p:nvPr/>
        </p:nvSpPr>
        <p:spPr>
          <a:xfrm>
            <a:off x="4636453" y="5583567"/>
            <a:ext cx="97663" cy="97663"/>
          </a:xfrm>
          <a:prstGeom prst="rect">
            <a:avLst/>
          </a:prstGeom>
          <a:solidFill>
            <a:srgbClr val="DB615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9" name="Freeform 9"/>
          <p:cNvSpPr/>
          <p:nvPr/>
        </p:nvSpPr>
        <p:spPr>
          <a:xfrm>
            <a:off x="994410" y="5635706"/>
            <a:ext cx="1264920" cy="72390"/>
          </a:xfrm>
          <a:custGeom>
            <a:avLst/>
            <a:gdLst/>
            <a:ahLst/>
            <a:cxnLst/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rgbClr val="DB615E">
                <a:alpha val="70000"/>
              </a:srgbClr>
            </a:solidFill>
          </a:ln>
          <a:effectLst/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10" name="Freeform 10"/>
          <p:cNvSpPr/>
          <p:nvPr/>
        </p:nvSpPr>
        <p:spPr>
          <a:xfrm rot="5400000">
            <a:off x="4131945" y="5041900"/>
            <a:ext cx="908050" cy="61595"/>
          </a:xfrm>
          <a:custGeom>
            <a:avLst/>
            <a:gdLst/>
            <a:ahLst/>
            <a:cxnLst/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11" name="Freeform 11"/>
          <p:cNvSpPr/>
          <p:nvPr/>
        </p:nvSpPr>
        <p:spPr>
          <a:xfrm flipH="1">
            <a:off x="3359150" y="5635706"/>
            <a:ext cx="1264920" cy="72390"/>
          </a:xfrm>
          <a:custGeom>
            <a:avLst/>
            <a:gdLst/>
            <a:ahLst/>
            <a:cxnLst/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rgbClr val="DB615E">
                <a:alpha val="70000"/>
              </a:srgbClr>
            </a:solidFill>
          </a:ln>
          <a:effectLst/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Asynchronous Orchestration</a:t>
            </a:r>
            <a:endParaRPr lang="en-US" sz="1100"/>
          </a:p>
        </p:txBody>
      </p:sp>
      <p:sp>
        <p:nvSpPr>
          <p:cNvPr id="13" name="Freeform 13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grpSp>
        <p:nvGrpSpPr>
          <p:cNvPr id="14" name="Group 14"/>
          <p:cNvGrpSpPr/>
          <p:nvPr/>
        </p:nvGrpSpPr>
        <p:grpSpPr>
          <a:xfrm>
            <a:off x="5067935" y="2405380"/>
            <a:ext cx="5868670" cy="3121660"/>
            <a:chOff x="7981" y="3788"/>
            <a:chExt cx="9242" cy="4916"/>
          </a:xfrm>
        </p:grpSpPr>
        <p:sp>
          <p:nvSpPr>
            <p:cNvPr id="15" name="TextBox 15"/>
            <p:cNvSpPr txBox="1"/>
            <p:nvPr/>
          </p:nvSpPr>
          <p:spPr>
            <a:xfrm>
              <a:off x="7981" y="4638"/>
              <a:ext cx="9242" cy="4066"/>
            </a:xfrm>
            <a:prstGeom prst="rect">
              <a:avLst/>
            </a:prstGeom>
          </p:spPr>
          <p:txBody>
            <a:bodyPr vert="horz" wrap="square" lIns="90170" tIns="46990" rIns="90170" bIns="46990" rtlCol="0" anchor="t">
              <a:normAutofit/>
            </a:bodyPr>
            <a:lstStyle/>
            <a:p>
              <a:pPr marL="0" indent="0" algn="just" fontAlgn="auto">
                <a:lnSpc>
                  <a:spcPct val="150000"/>
                </a:lnSpc>
                <a:defRPr/>
              </a:pPr>
              <a:r>
                <a:rPr lang="en-US" sz="1600" b="0" i="0" u="none" baseline="0">
                  <a:solidFill>
                    <a:srgbClr val="262626"/>
                  </a:solidFill>
                  <a:latin typeface="思源黑体 Normal"/>
                  <a:ea typeface="思源黑体 Normal"/>
                </a:rPr>
                <a:t>Solved asynchronicity by implementing effective task queues coupled with result polling, minimizing delays.</a:t>
              </a:r>
              <a:endParaRPr lang="en-US" sz="11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981" y="3788"/>
              <a:ext cx="9242" cy="850"/>
            </a:xfrm>
            <a:prstGeom prst="rect">
              <a:avLst/>
            </a:prstGeom>
            <a:noFill/>
          </p:spPr>
          <p:txBody>
            <a:bodyPr vert="horz" wrap="square" lIns="90170" tIns="46990" rIns="90170" bIns="46990" rtlCol="0" anchor="ctr">
              <a:normAutofit/>
            </a:bodyPr>
            <a:lstStyle/>
            <a:p>
              <a:pPr marL="0" indent="0" algn="l" fontAlgn="auto">
                <a:lnSpc>
                  <a:spcPct val="110000"/>
                </a:lnSpc>
                <a:defRPr/>
              </a:pPr>
              <a:r>
                <a:rPr lang="en-US" sz="2000" b="1" i="0" u="none" baseline="0">
                  <a:solidFill>
                    <a:srgbClr val="DB615E"/>
                  </a:solidFill>
                  <a:latin typeface="思源黑体 Normal"/>
                  <a:ea typeface="思源黑体 Normal"/>
                </a:rPr>
                <a:t>Task Queues</a:t>
              </a:r>
              <a:endParaRPr lang="en-US" sz="1100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6" dur="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" dur="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" dur="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44950" y="800100"/>
            <a:ext cx="4102100" cy="52197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algn="dist">
              <a:defRPr/>
            </a:pPr>
            <a:r>
              <a:rPr lang="en-US" sz="28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CONTENTS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2450465" y="1755140"/>
            <a:ext cx="3252470" cy="9779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2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Introduction: The Research Revolution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1043192" y="1755140"/>
            <a:ext cx="1602000" cy="829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algn="ctr">
              <a:defRPr/>
            </a:pPr>
            <a:r>
              <a:rPr lang="en-US" sz="38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01</a:t>
            </a: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1558290" y="2362835"/>
            <a:ext cx="572135" cy="203200"/>
          </a:xfrm>
          <a:prstGeom prst="rect">
            <a:avLst/>
          </a:prstGeom>
          <a:noFill/>
          <a:ln>
            <a:solidFill>
              <a:srgbClr val="DB615E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dist" fontAlgn="auto">
              <a:lnSpc>
                <a:spcPct val="100000"/>
              </a:lnSpc>
              <a:defRPr/>
            </a:pPr>
            <a:r>
              <a:rPr lang="en-US" sz="9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PART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7869555" y="1755140"/>
            <a:ext cx="3252470" cy="9779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2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Solution: AI Research Agent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6462282" y="1755140"/>
            <a:ext cx="1602000" cy="829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algn="ctr">
              <a:defRPr/>
            </a:pPr>
            <a:r>
              <a:rPr lang="en-US" sz="38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02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6977380" y="2362835"/>
            <a:ext cx="572135" cy="203200"/>
          </a:xfrm>
          <a:prstGeom prst="rect">
            <a:avLst/>
          </a:prstGeom>
          <a:noFill/>
          <a:ln>
            <a:solidFill>
              <a:srgbClr val="DB615E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dist" fontAlgn="auto">
              <a:lnSpc>
                <a:spcPct val="100000"/>
              </a:lnSpc>
              <a:defRPr/>
            </a:pPr>
            <a:r>
              <a:rPr lang="en-US" sz="9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PART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2450465" y="2884805"/>
            <a:ext cx="3252470" cy="9779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2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Key Features and Capabilities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1043192" y="2884805"/>
            <a:ext cx="1602000" cy="829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algn="ctr">
              <a:defRPr/>
            </a:pPr>
            <a:r>
              <a:rPr lang="en-US" sz="38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03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1558290" y="3492500"/>
            <a:ext cx="572135" cy="203200"/>
          </a:xfrm>
          <a:prstGeom prst="rect">
            <a:avLst/>
          </a:prstGeom>
          <a:noFill/>
          <a:ln>
            <a:solidFill>
              <a:srgbClr val="DB615E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dist" fontAlgn="auto">
              <a:lnSpc>
                <a:spcPct val="100000"/>
              </a:lnSpc>
              <a:defRPr/>
            </a:pPr>
            <a:r>
              <a:rPr lang="en-US" sz="9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PART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7869555" y="2884805"/>
            <a:ext cx="3252470" cy="9779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2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Overcoming Challenges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6462282" y="2884805"/>
            <a:ext cx="1602000" cy="829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algn="ctr">
              <a:defRPr/>
            </a:pPr>
            <a:r>
              <a:rPr lang="en-US" sz="38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04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6977380" y="3492500"/>
            <a:ext cx="572135" cy="203200"/>
          </a:xfrm>
          <a:prstGeom prst="rect">
            <a:avLst/>
          </a:prstGeom>
          <a:noFill/>
          <a:ln>
            <a:solidFill>
              <a:srgbClr val="DB615E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dist" fontAlgn="auto">
              <a:lnSpc>
                <a:spcPct val="100000"/>
              </a:lnSpc>
              <a:defRPr/>
            </a:pPr>
            <a:r>
              <a:rPr lang="en-US" sz="9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PART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2450465" y="3995420"/>
            <a:ext cx="3252470" cy="9779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2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Measurable Outcomes and Benefits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1043192" y="3995420"/>
            <a:ext cx="1602000" cy="829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algn="ctr">
              <a:defRPr/>
            </a:pPr>
            <a:r>
              <a:rPr lang="en-US" sz="38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05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1558290" y="4603115"/>
            <a:ext cx="572135" cy="203200"/>
          </a:xfrm>
          <a:prstGeom prst="rect">
            <a:avLst/>
          </a:prstGeom>
          <a:noFill/>
          <a:ln>
            <a:solidFill>
              <a:srgbClr val="DB615E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dist" fontAlgn="auto">
              <a:lnSpc>
                <a:spcPct val="100000"/>
              </a:lnSpc>
              <a:defRPr/>
            </a:pPr>
            <a:r>
              <a:rPr lang="en-US" sz="9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PART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7869555" y="3995420"/>
            <a:ext cx="3252470" cy="9779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2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Revenue Model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6462282" y="3995420"/>
            <a:ext cx="1602000" cy="829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algn="ctr">
              <a:defRPr/>
            </a:pPr>
            <a:r>
              <a:rPr lang="en-US" sz="38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06</a:t>
            </a:r>
            <a:endParaRPr lang="en-US" sz="1100"/>
          </a:p>
        </p:txBody>
      </p:sp>
      <p:sp>
        <p:nvSpPr>
          <p:cNvPr id="20" name="TextBox 20"/>
          <p:cNvSpPr txBox="1"/>
          <p:nvPr/>
        </p:nvSpPr>
        <p:spPr>
          <a:xfrm>
            <a:off x="6977380" y="4603115"/>
            <a:ext cx="572135" cy="203200"/>
          </a:xfrm>
          <a:prstGeom prst="rect">
            <a:avLst/>
          </a:prstGeom>
          <a:noFill/>
          <a:ln>
            <a:solidFill>
              <a:srgbClr val="DB615E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dist" fontAlgn="auto">
              <a:lnSpc>
                <a:spcPct val="100000"/>
              </a:lnSpc>
              <a:defRPr/>
            </a:pPr>
            <a:r>
              <a:rPr lang="en-US" sz="9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PART</a:t>
            </a:r>
            <a:endParaRPr lang="en-US" sz="1100"/>
          </a:p>
        </p:txBody>
      </p:sp>
      <p:sp>
        <p:nvSpPr>
          <p:cNvPr id="21" name="TextBox 21"/>
          <p:cNvSpPr txBox="1"/>
          <p:nvPr/>
        </p:nvSpPr>
        <p:spPr>
          <a:xfrm>
            <a:off x="2450465" y="5125085"/>
            <a:ext cx="3252470" cy="9779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2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Future Development and Scalability</a:t>
            </a:r>
            <a:endParaRPr lang="en-US" sz="1100"/>
          </a:p>
        </p:txBody>
      </p:sp>
      <p:sp>
        <p:nvSpPr>
          <p:cNvPr id="22" name="TextBox 22"/>
          <p:cNvSpPr txBox="1"/>
          <p:nvPr/>
        </p:nvSpPr>
        <p:spPr>
          <a:xfrm>
            <a:off x="1043192" y="5125085"/>
            <a:ext cx="1602000" cy="829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algn="ctr">
              <a:defRPr/>
            </a:pPr>
            <a:r>
              <a:rPr lang="en-US" sz="38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07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1558290" y="5732780"/>
            <a:ext cx="572135" cy="203200"/>
          </a:xfrm>
          <a:prstGeom prst="rect">
            <a:avLst/>
          </a:prstGeom>
          <a:noFill/>
          <a:ln>
            <a:solidFill>
              <a:srgbClr val="DB615E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dist" fontAlgn="auto">
              <a:lnSpc>
                <a:spcPct val="100000"/>
              </a:lnSpc>
              <a:defRPr/>
            </a:pPr>
            <a:r>
              <a:rPr lang="en-US" sz="9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PART</a:t>
            </a:r>
            <a:endParaRPr lang="en-US" sz="1100"/>
          </a:p>
        </p:txBody>
      </p:sp>
      <p:sp>
        <p:nvSpPr>
          <p:cNvPr id="24" name="TextBox 24"/>
          <p:cNvSpPr txBox="1"/>
          <p:nvPr/>
        </p:nvSpPr>
        <p:spPr>
          <a:xfrm>
            <a:off x="7869555" y="5125085"/>
            <a:ext cx="3252470" cy="9779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22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Conclusion</a:t>
            </a:r>
            <a:endParaRPr lang="en-US" sz="1100"/>
          </a:p>
        </p:txBody>
      </p:sp>
      <p:sp>
        <p:nvSpPr>
          <p:cNvPr id="25" name="TextBox 25"/>
          <p:cNvSpPr txBox="1"/>
          <p:nvPr/>
        </p:nvSpPr>
        <p:spPr>
          <a:xfrm>
            <a:off x="6462282" y="5125085"/>
            <a:ext cx="1602000" cy="82994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rmAutofit/>
          </a:bodyPr>
          <a:lstStyle/>
          <a:p>
            <a:pPr marL="0" algn="ctr">
              <a:defRPr/>
            </a:pPr>
            <a:r>
              <a:rPr lang="en-US" sz="38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08</a:t>
            </a:r>
            <a:endParaRPr lang="en-US" sz="1100"/>
          </a:p>
        </p:txBody>
      </p:sp>
      <p:sp>
        <p:nvSpPr>
          <p:cNvPr id="26" name="TextBox 26"/>
          <p:cNvSpPr txBox="1"/>
          <p:nvPr/>
        </p:nvSpPr>
        <p:spPr>
          <a:xfrm>
            <a:off x="6977380" y="5732780"/>
            <a:ext cx="572135" cy="203200"/>
          </a:xfrm>
          <a:prstGeom prst="rect">
            <a:avLst/>
          </a:prstGeom>
          <a:noFill/>
          <a:ln>
            <a:solidFill>
              <a:srgbClr val="DB615E"/>
            </a:solidFill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marL="0" indent="0" algn="dist" fontAlgn="auto">
              <a:lnSpc>
                <a:spcPct val="100000"/>
              </a:lnSpc>
              <a:defRPr/>
            </a:pPr>
            <a:r>
              <a:rPr lang="en-US" sz="900" b="0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PART</a:t>
            </a:r>
            <a:endParaRPr lang="en-US" sz="110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8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7705" y="1285875"/>
            <a:ext cx="8056245" cy="5211445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pic>
        <p:nvPicPr>
          <p:cNvPr id="3" name="image35.jpeg"/>
          <p:cNvPicPr>
            <a:picLocks noChangeAspect="1"/>
          </p:cNvPicPr>
          <p:nvPr/>
        </p:nvPicPr>
        <p:blipFill rotWithShape="1">
          <a:blip r:embed="rId2"/>
          <a:srcRect l="1416" r="1416"/>
          <a:stretch>
            <a:fillRect/>
          </a:stretch>
        </p:blipFill>
        <p:spPr>
          <a:xfrm>
            <a:off x="6305550" y="1873250"/>
            <a:ext cx="5886450" cy="4036695"/>
          </a:xfrm>
          <a:custGeom>
            <a:avLst/>
            <a:gdLst/>
            <a:ahLst/>
            <a:cxnLst/>
            <a:rect l="0" t="0" r="0" b="0"/>
            <a:pathLst>
              <a:path w="6120000" h="4500000">
                <a:moveTo>
                  <a:pt x="0" y="0"/>
                </a:moveTo>
                <a:lnTo>
                  <a:pt x="6120000" y="0"/>
                </a:lnTo>
                <a:lnTo>
                  <a:pt x="6120000" y="4500000"/>
                </a:lnTo>
                <a:lnTo>
                  <a:pt x="0" y="4500000"/>
                </a:lnTo>
                <a:close/>
              </a:path>
            </a:pathLst>
          </a:custGeom>
          <a:ln w="6350">
            <a:solidFill>
              <a:schemeClr val="tx1">
                <a:alpha val="50000"/>
                <a:lumMod val="40000"/>
                <a:lumOff val="60000"/>
              </a:schemeClr>
            </a:solidFill>
          </a:ln>
          <a:effectLst>
            <a:outerShdw blurRad="254000" dist="381000" dir="8400000" algn="t" rotWithShape="0">
              <a:schemeClr val="accent1">
                <a:alpha val="15000"/>
                <a:lumMod val="50000"/>
              </a:schemeClr>
            </a:outerShdw>
          </a:effectLst>
        </p:spPr>
      </p:pic>
      <p:grpSp>
        <p:nvGrpSpPr>
          <p:cNvPr id="4" name="Group 4"/>
          <p:cNvGrpSpPr/>
          <p:nvPr/>
        </p:nvGrpSpPr>
        <p:grpSpPr>
          <a:xfrm>
            <a:off x="873125" y="2184718"/>
            <a:ext cx="4913630" cy="3413760"/>
            <a:chOff x="1805" y="3251"/>
            <a:chExt cx="7936" cy="5376"/>
          </a:xfrm>
        </p:grpSpPr>
        <p:sp>
          <p:nvSpPr>
            <p:cNvPr id="5" name="TextBox 5"/>
            <p:cNvSpPr txBox="1"/>
            <p:nvPr/>
          </p:nvSpPr>
          <p:spPr>
            <a:xfrm>
              <a:off x="1805" y="4101"/>
              <a:ext cx="7937" cy="4526"/>
            </a:xfrm>
            <a:prstGeom prst="rect">
              <a:avLst/>
            </a:prstGeom>
          </p:spPr>
          <p:txBody>
            <a:bodyPr vert="horz" wrap="square" lIns="90170" tIns="46990" rIns="90170" bIns="46990" rtlCol="0" anchor="t">
              <a:normAutofit/>
            </a:bodyPr>
            <a:lstStyle/>
            <a:p>
              <a:pPr marL="0" indent="0" algn="just" fontAlgn="auto">
                <a:lnSpc>
                  <a:spcPct val="150000"/>
                </a:lnSpc>
                <a:defRPr/>
              </a:pPr>
              <a:r>
                <a:rPr lang="en-US" sz="1600" b="0" i="0" u="none" baseline="0">
                  <a:solidFill>
                    <a:srgbClr val="262626"/>
                  </a:solidFill>
                  <a:latin typeface="思源黑体 Normal"/>
                  <a:ea typeface="思源黑体 Normal"/>
                </a:rPr>
                <a:t>Utilized readability-lxml and BeautifulSoup, to extract clean and relevant content for improved analysis of the content.</a:t>
              </a:r>
              <a:endParaRPr lang="en-US" sz="110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805" y="3251"/>
              <a:ext cx="7937" cy="850"/>
            </a:xfrm>
            <a:prstGeom prst="rect">
              <a:avLst/>
            </a:prstGeom>
            <a:noFill/>
          </p:spPr>
          <p:txBody>
            <a:bodyPr vert="horz" wrap="square" lIns="90170" tIns="46990" rIns="90170" bIns="46990" rtlCol="0" anchor="ctr">
              <a:normAutofit/>
            </a:bodyPr>
            <a:lstStyle/>
            <a:p>
              <a:pPr marL="0" indent="0" algn="l" fontAlgn="auto">
                <a:lnSpc>
                  <a:spcPct val="110000"/>
                </a:lnSpc>
                <a:defRPr/>
              </a:pPr>
              <a:r>
                <a:rPr lang="en-US" sz="2000" b="1" i="0" u="none" baseline="0">
                  <a:solidFill>
                    <a:srgbClr val="DB615E"/>
                  </a:solidFill>
                  <a:latin typeface="思源黑体 Normal"/>
                  <a:ea typeface="思源黑体 Normal"/>
                </a:rPr>
                <a:t>Readability</a:t>
              </a:r>
              <a:endParaRPr lang="en-US" sz="11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Handling Noisy Webpages</a:t>
            </a:r>
            <a:endParaRPr lang="en-US" sz="1100"/>
          </a:p>
        </p:txBody>
      </p:sp>
      <p:sp>
        <p:nvSpPr>
          <p:cNvPr id="8" name="Freeform 8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linds(horizontal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9.jpeg"/>
          <p:cNvPicPr>
            <a:picLocks noChangeAspect="1"/>
          </p:cNvPicPr>
          <p:nvPr/>
        </p:nvPicPr>
        <p:blipFill>
          <a:blip r:embed="rId2"/>
          <a:srcRect l="16665" r="16665"/>
          <a:stretch>
            <a:fillRect/>
          </a:stretch>
        </p:blipFill>
        <p:spPr>
          <a:xfrm>
            <a:off x="6325870" y="0"/>
            <a:ext cx="5866130" cy="5869940"/>
          </a:xfrm>
          <a:custGeom>
            <a:avLst/>
            <a:gdLst/>
            <a:ahLst/>
            <a:cxnLst/>
            <a:rect l="0" t="0" r="0" b="0"/>
            <a:pathLst>
              <a:path w="6036950" h="6040857">
                <a:moveTo>
                  <a:pt x="2276483" y="0"/>
                </a:moveTo>
                <a:lnTo>
                  <a:pt x="6036950" y="0"/>
                </a:lnTo>
                <a:lnTo>
                  <a:pt x="6036950" y="2936006"/>
                </a:lnTo>
                <a:lnTo>
                  <a:pt x="4238679" y="5156686"/>
                </a:lnTo>
                <a:cubicBezTo>
                  <a:pt x="3409718" y="6180367"/>
                  <a:pt x="1907854" y="6338220"/>
                  <a:pt x="884172" y="5509259"/>
                </a:cubicBezTo>
                <a:cubicBezTo>
                  <a:pt x="-139509" y="4680298"/>
                  <a:pt x="-297361" y="3178434"/>
                  <a:pt x="531600" y="2154752"/>
                </a:cubicBezTo>
                <a:close/>
              </a:path>
            </a:pathLst>
          </a:custGeom>
          <a:ln w="9525" cap="flat" cmpd="sng">
            <a:solidFill>
              <a:schemeClr val="tx1">
                <a:alpha val="50000"/>
                <a:lumMod val="40000"/>
                <a:lumOff val="60000"/>
              </a:schemeClr>
            </a:solidFill>
            <a:prstDash val="solid"/>
          </a:ln>
          <a:effectLst>
            <a:outerShdw dist="254000" dir="4200000" algn="ctr" rotWithShape="0">
              <a:schemeClr val="accent1">
                <a:alpha val="15000"/>
              </a:scheme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Addressing CORS &amp; Development Friction</a:t>
            </a:r>
            <a:endParaRPr lang="en-US" sz="1100"/>
          </a:p>
        </p:txBody>
      </p:sp>
      <p:sp>
        <p:nvSpPr>
          <p:cNvPr id="4" name="Freeform 4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5" name="TextBox 5"/>
          <p:cNvSpPr txBox="1"/>
          <p:nvPr/>
        </p:nvSpPr>
        <p:spPr>
          <a:xfrm>
            <a:off x="847725" y="2523490"/>
            <a:ext cx="5039995" cy="287401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6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Implemented permissive middleware to mitigate cross-origin issues, ensuring smoother development and compatibility.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847725" y="1983740"/>
            <a:ext cx="5040000" cy="53975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Permissive Middleware</a:t>
            </a:r>
            <a:endParaRPr lang="en-US" sz="110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92245" y="3858579"/>
            <a:ext cx="2497775" cy="2497775"/>
          </a:xfrm>
          <a:prstGeom prst="ellipse">
            <a:avLst/>
          </a:prstGeom>
          <a:gradFill>
            <a:gsLst>
              <a:gs pos="0">
                <a:schemeClr val="accent1">
                  <a:lumMod val="25000"/>
                  <a:lumOff val="75000"/>
                </a:schemeClr>
              </a:gs>
              <a:gs pos="52000">
                <a:schemeClr val="accent1">
                  <a:alpha val="21000"/>
                </a:schemeClr>
              </a:gs>
              <a:gs pos="100000">
                <a:srgbClr val="FFDE97">
                  <a:alpha val="100000"/>
                </a:srgbClr>
              </a:gs>
              <a:gs pos="100000">
                <a:schemeClr val="accent1">
                  <a:lumMod val="85000"/>
                </a:schemeClr>
              </a:gs>
            </a:gsLst>
            <a:lin ang="5400000"/>
          </a:gra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787829" y="1054108"/>
            <a:ext cx="4794241" cy="4794241"/>
          </a:xfrm>
          <a:prstGeom prst="ellipse">
            <a:avLst/>
          </a:prstGeom>
          <a:solidFill>
            <a:srgbClr val="F7F8FC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pic>
        <p:nvPicPr>
          <p:cNvPr id="4" name="image4.jpeg"/>
          <p:cNvPicPr>
            <a:picLocks noChangeAspect="1"/>
          </p:cNvPicPr>
          <p:nvPr/>
        </p:nvPicPr>
        <p:blipFill rotWithShape="1">
          <a:blip r:embed="rId2"/>
          <a:srcRect l="16646" r="16646"/>
          <a:stretch>
            <a:fillRect/>
          </a:stretch>
        </p:blipFill>
        <p:spPr>
          <a:xfrm>
            <a:off x="7000537" y="1112840"/>
            <a:ext cx="4676776" cy="4676776"/>
          </a:xfrm>
          <a:custGeom>
            <a:avLst/>
            <a:gdLst/>
            <a:ahLst/>
            <a:cxnLst/>
            <a:rect l="0" t="0" r="0" b="0"/>
            <a:pathLst>
              <a:path w="4676776" h="4676776">
                <a:moveTo>
                  <a:pt x="2338388" y="0"/>
                </a:moveTo>
                <a:cubicBezTo>
                  <a:pt x="3629844" y="0"/>
                  <a:pt x="4676776" y="1046932"/>
                  <a:pt x="4676776" y="2338388"/>
                </a:cubicBezTo>
                <a:cubicBezTo>
                  <a:pt x="4676776" y="3629844"/>
                  <a:pt x="3629844" y="4676776"/>
                  <a:pt x="2338388" y="4676776"/>
                </a:cubicBezTo>
                <a:cubicBezTo>
                  <a:pt x="1046932" y="4676776"/>
                  <a:pt x="0" y="3629844"/>
                  <a:pt x="0" y="2338388"/>
                </a:cubicBezTo>
                <a:cubicBezTo>
                  <a:pt x="0" y="1046932"/>
                  <a:pt x="1046932" y="0"/>
                  <a:pt x="2338388" y="0"/>
                </a:cubicBezTo>
                <a:close/>
              </a:path>
            </a:pathLst>
          </a:custGeom>
          <a:ln w="9525" cap="flat" cmpd="sng">
            <a:solidFill>
              <a:schemeClr val="accent1">
                <a:alpha val="50000"/>
              </a:schemeClr>
            </a:solidFill>
            <a:prstDash val="solid"/>
          </a:ln>
        </p:spPr>
      </p:pic>
      <p:sp>
        <p:nvSpPr>
          <p:cNvPr id="5" name="TextBox 5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Hallucination Mitigation</a:t>
            </a:r>
            <a:endParaRPr lang="en-US" sz="1100"/>
          </a:p>
        </p:txBody>
      </p:sp>
      <p:sp>
        <p:nvSpPr>
          <p:cNvPr id="6" name="Freeform 6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grpSp>
        <p:nvGrpSpPr>
          <p:cNvPr id="7" name="Group 7"/>
          <p:cNvGrpSpPr/>
          <p:nvPr/>
        </p:nvGrpSpPr>
        <p:grpSpPr>
          <a:xfrm>
            <a:off x="825500" y="1906273"/>
            <a:ext cx="5425440" cy="3413760"/>
            <a:chOff x="1475" y="3596"/>
            <a:chExt cx="8544" cy="5376"/>
          </a:xfrm>
        </p:grpSpPr>
        <p:sp>
          <p:nvSpPr>
            <p:cNvPr id="8" name="TextBox 8"/>
            <p:cNvSpPr txBox="1"/>
            <p:nvPr/>
          </p:nvSpPr>
          <p:spPr>
            <a:xfrm>
              <a:off x="1475" y="4446"/>
              <a:ext cx="8544" cy="4526"/>
            </a:xfrm>
            <a:prstGeom prst="rect">
              <a:avLst/>
            </a:prstGeom>
          </p:spPr>
          <p:txBody>
            <a:bodyPr vert="horz" wrap="square" lIns="90170" tIns="46990" rIns="90170" bIns="46990" rtlCol="0" anchor="t">
              <a:normAutofit/>
            </a:bodyPr>
            <a:lstStyle/>
            <a:p>
              <a:pPr marL="0" indent="0" algn="just" fontAlgn="auto">
                <a:lnSpc>
                  <a:spcPct val="150000"/>
                </a:lnSpc>
                <a:defRPr/>
              </a:pPr>
              <a:r>
                <a:rPr lang="en-US" sz="1600" b="0" i="0" u="none" baseline="0">
                  <a:solidFill>
                    <a:srgbClr val="262626"/>
                  </a:solidFill>
                  <a:latin typeface="思源黑体 Normal"/>
                  <a:ea typeface="思源黑体 Normal"/>
                </a:rPr>
                <a:t>Verification and reflection phases integrated to proactively address and diminish inaccuracies and biases.</a:t>
              </a:r>
              <a:endParaRPr lang="en-US" sz="11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75" y="3596"/>
              <a:ext cx="8544" cy="850"/>
            </a:xfrm>
            <a:prstGeom prst="rect">
              <a:avLst/>
            </a:prstGeom>
            <a:noFill/>
          </p:spPr>
          <p:txBody>
            <a:bodyPr vert="horz" wrap="square" lIns="90170" tIns="46990" rIns="90170" bIns="46990" rtlCol="0" anchor="ctr">
              <a:normAutofit/>
            </a:bodyPr>
            <a:lstStyle/>
            <a:p>
              <a:pPr marL="0" indent="0" algn="l" fontAlgn="auto">
                <a:lnSpc>
                  <a:spcPct val="110000"/>
                </a:lnSpc>
                <a:defRPr/>
              </a:pPr>
              <a:r>
                <a:rPr lang="en-US" sz="2000" b="1" i="0" u="none" baseline="0">
                  <a:solidFill>
                    <a:srgbClr val="DB615E"/>
                  </a:solidFill>
                  <a:latin typeface="思源黑体 Normal"/>
                  <a:ea typeface="思源黑体 Normal"/>
                </a:rPr>
                <a:t>Verification Stages</a:t>
              </a:r>
              <a:endParaRPr lang="en-US" sz="1100"/>
            </a:p>
          </p:txBody>
        </p: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2755" y="1631950"/>
            <a:ext cx="4478020" cy="7213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4400" b="1" i="0" u="none" baseline="0">
                <a:ln/>
                <a:solidFill>
                  <a:srgbClr val="DB615E"/>
                </a:solidFill>
                <a:effectLst/>
                <a:latin typeface="思源黑体 Medium"/>
                <a:ea typeface="思源黑体 Medium"/>
              </a:rPr>
              <a:t>PART    05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4262755" y="2353310"/>
            <a:ext cx="6796405" cy="17062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l" fontAlgn="auto"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sz="4400" b="1" i="0" u="none" spc="400" baseline="0">
                <a:solidFill>
                  <a:srgbClr val="DB615E"/>
                </a:solidFill>
                <a:latin typeface="思源黑体 Medium"/>
                <a:ea typeface="思源黑体 Medium"/>
              </a:rPr>
              <a:t>Measurable Outcomes and Benefits</a:t>
            </a:r>
            <a:endParaRPr lang="en-US" sz="1100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up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635" cy="2950845"/>
          </a:xfrm>
          <a:custGeom>
            <a:avLst/>
            <a:gdLst/>
            <a:ahLst/>
            <a:cxnLst/>
            <a:rect l="l" t="t" r="r" b="b"/>
            <a:pathLst>
              <a:path w="12192000" h="2663748">
                <a:moveTo>
                  <a:pt x="0" y="0"/>
                </a:moveTo>
                <a:lnTo>
                  <a:pt x="12192000" y="0"/>
                </a:lnTo>
                <a:lnTo>
                  <a:pt x="12192000" y="2663748"/>
                </a:lnTo>
                <a:lnTo>
                  <a:pt x="0" y="2663748"/>
                </a:lnTo>
                <a:close/>
              </a:path>
            </a:pathLst>
          </a:custGeom>
          <a:solidFill>
            <a:srgbClr val="F7F8FC"/>
          </a:solidFill>
          <a:ln>
            <a:noFill/>
            <a:prstDash val="solid"/>
          </a:ln>
          <a:effectLst/>
        </p:spPr>
        <p:txBody>
          <a:bodyPr vert="horz" wrap="square" lIns="91440" tIns="45720" rIns="91440" bIns="45720" anchor="ctr">
            <a:noAutofit/>
          </a:bodyPr>
          <a:lstStyle/>
          <a:p>
            <a:pPr marL="0"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100445" y="1935480"/>
            <a:ext cx="5368290" cy="4079875"/>
          </a:xfrm>
          <a:prstGeom prst="rect">
            <a:avLst/>
          </a:prstGeom>
          <a:solidFill>
            <a:srgbClr val="F7F8FC"/>
          </a:solidFill>
          <a:ln>
            <a:noFill/>
            <a:prstDash val="solid"/>
          </a:ln>
          <a:effectLst>
            <a:outerShdw blurRad="177800" dist="88900" dir="12000000" algn="t" rotWithShape="0">
              <a:schemeClr val="accent1">
                <a:alpha val="8000"/>
                <a:lumMod val="75000"/>
              </a:schemeClr>
            </a:outerShdw>
          </a:effectLst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pic>
        <p:nvPicPr>
          <p:cNvPr id="4" name="image18.jpeg"/>
          <p:cNvPicPr>
            <a:picLocks noChangeAspect="1"/>
          </p:cNvPicPr>
          <p:nvPr/>
        </p:nvPicPr>
        <p:blipFill>
          <a:blip r:embed="rId2"/>
          <a:srcRect l="1499" r="1499"/>
          <a:stretch>
            <a:fillRect/>
          </a:stretch>
        </p:blipFill>
        <p:spPr>
          <a:xfrm>
            <a:off x="6320155" y="2153285"/>
            <a:ext cx="4929505" cy="36442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Structured Research Briefs</a:t>
            </a:r>
            <a:endParaRPr lang="en-US" sz="1100"/>
          </a:p>
        </p:txBody>
      </p:sp>
      <p:sp>
        <p:nvSpPr>
          <p:cNvPr id="6" name="Freeform 6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grpSp>
        <p:nvGrpSpPr>
          <p:cNvPr id="7" name="Group 7"/>
          <p:cNvGrpSpPr/>
          <p:nvPr/>
        </p:nvGrpSpPr>
        <p:grpSpPr>
          <a:xfrm>
            <a:off x="822325" y="2383473"/>
            <a:ext cx="5039995" cy="3413760"/>
            <a:chOff x="1805" y="3432"/>
            <a:chExt cx="7937" cy="5376"/>
          </a:xfrm>
        </p:grpSpPr>
        <p:sp>
          <p:nvSpPr>
            <p:cNvPr id="8" name="TextBox 8"/>
            <p:cNvSpPr txBox="1"/>
            <p:nvPr/>
          </p:nvSpPr>
          <p:spPr>
            <a:xfrm>
              <a:off x="1805" y="4282"/>
              <a:ext cx="7937" cy="4526"/>
            </a:xfrm>
            <a:prstGeom prst="rect">
              <a:avLst/>
            </a:prstGeom>
          </p:spPr>
          <p:txBody>
            <a:bodyPr vert="horz" wrap="square" lIns="90170" tIns="46990" rIns="90170" bIns="46990" rtlCol="0" anchor="t">
              <a:normAutofit/>
            </a:bodyPr>
            <a:lstStyle/>
            <a:p>
              <a:pPr marL="0" indent="0" algn="just" fontAlgn="auto">
                <a:lnSpc>
                  <a:spcPct val="150000"/>
                </a:lnSpc>
                <a:defRPr/>
              </a:pPr>
              <a:r>
                <a:rPr lang="en-US" sz="1600" b="0" i="0" u="none" baseline="0">
                  <a:solidFill>
                    <a:srgbClr val="262626"/>
                  </a:solidFill>
                  <a:latin typeface="思源黑体 Normal"/>
                  <a:ea typeface="思源黑体 Normal"/>
                </a:rPr>
                <a:t>Transforms simple queries into structured, comprehensive research briefs, covering multiple aspects of the topic.</a:t>
              </a:r>
              <a:endParaRPr lang="en-US" sz="110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05" y="3432"/>
              <a:ext cx="7937" cy="850"/>
            </a:xfrm>
            <a:prstGeom prst="rect">
              <a:avLst/>
            </a:prstGeom>
            <a:noFill/>
          </p:spPr>
          <p:txBody>
            <a:bodyPr vert="horz" wrap="square" lIns="90170" tIns="46990" rIns="90170" bIns="46990" rtlCol="0" anchor="ctr">
              <a:normAutofit/>
            </a:bodyPr>
            <a:lstStyle/>
            <a:p>
              <a:pPr marL="0" indent="0" algn="l" fontAlgn="auto">
                <a:lnSpc>
                  <a:spcPct val="110000"/>
                </a:lnSpc>
                <a:defRPr/>
              </a:pPr>
              <a:r>
                <a:rPr lang="en-US" sz="2000" b="1" i="0" u="none" baseline="0">
                  <a:solidFill>
                    <a:srgbClr val="DB615E"/>
                  </a:solidFill>
                  <a:latin typeface="思源黑体 Normal"/>
                  <a:ea typeface="思源黑体 Normal"/>
                </a:rPr>
                <a:t>Single Query Advantage</a:t>
              </a:r>
              <a:endParaRPr lang="en-US" sz="1100"/>
            </a:p>
          </p:txBody>
        </p:sp>
      </p:grpSp>
    </p:spTree>
  </p:cSld>
  <p:clrMapOvr>
    <a:masterClrMapping/>
  </p:clrMapOvr>
  <p:transition spd="slow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12430" y="1141095"/>
            <a:ext cx="3296285" cy="5153660"/>
          </a:xfrm>
          <a:prstGeom prst="snip2DiagRect">
            <a:avLst/>
          </a:prstGeom>
          <a:noFill/>
          <a:ln>
            <a:solidFill>
              <a:schemeClr val="accent1">
                <a:alpha val="25000"/>
              </a:schemeClr>
            </a:solidFill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pic>
        <p:nvPicPr>
          <p:cNvPr id="3" name="image17.jpeg"/>
          <p:cNvPicPr>
            <a:picLocks noChangeAspect="1"/>
          </p:cNvPicPr>
          <p:nvPr/>
        </p:nvPicPr>
        <p:blipFill>
          <a:blip r:embed="rId2"/>
          <a:srcRect l="18026" r="18026"/>
          <a:stretch>
            <a:fillRect/>
          </a:stretch>
        </p:blipFill>
        <p:spPr>
          <a:xfrm>
            <a:off x="7935595" y="1222375"/>
            <a:ext cx="3296285" cy="5153660"/>
          </a:xfrm>
          <a:custGeom>
            <a:avLst/>
            <a:gdLst/>
            <a:ahLst/>
            <a:cxnLst/>
            <a:rect l="0" t="0" r="0" b="0"/>
            <a:pathLst>
              <a:path w="5191" h="8116">
                <a:moveTo>
                  <a:pt x="0" y="0"/>
                </a:moveTo>
                <a:lnTo>
                  <a:pt x="4326" y="0"/>
                </a:lnTo>
                <a:lnTo>
                  <a:pt x="5191" y="865"/>
                </a:lnTo>
                <a:lnTo>
                  <a:pt x="5191" y="8116"/>
                </a:lnTo>
                <a:lnTo>
                  <a:pt x="865" y="8116"/>
                </a:lnTo>
                <a:lnTo>
                  <a:pt x="0" y="7251"/>
                </a:lnTo>
                <a:lnTo>
                  <a:pt x="0" y="0"/>
                </a:lnTo>
                <a:close/>
              </a:path>
            </a:pathLst>
          </a:custGeom>
          <a:ln w="6350">
            <a:gradFill>
              <a:gsLst>
                <a:gs pos="0">
                  <a:schemeClr val="accent1"/>
                </a:gs>
                <a:gs pos="52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2700000"/>
            </a:gradFill>
          </a:ln>
        </p:spPr>
      </p:pic>
      <p:sp>
        <p:nvSpPr>
          <p:cNvPr id="4" name="Freeform 4"/>
          <p:cNvSpPr/>
          <p:nvPr/>
        </p:nvSpPr>
        <p:spPr>
          <a:xfrm flipH="1">
            <a:off x="11085830" y="6006465"/>
            <a:ext cx="216000" cy="216000"/>
          </a:xfrm>
          <a:custGeom>
            <a:avLst/>
            <a:gdLst/>
            <a:ahLst/>
            <a:cxnLst/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cap="flat">
            <a:noFill/>
            <a:prstDash val="solid"/>
            <a:miter lim="800000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l"/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770255" y="1496695"/>
            <a:ext cx="6374765" cy="585470"/>
          </a:xfrm>
          <a:custGeom>
            <a:avLst/>
            <a:gdLst/>
            <a:ahLst/>
            <a:cxnLst/>
            <a:rect l="l" t="t" r="r" b="b"/>
            <a:pathLst>
              <a:path w="10573" h="1032">
                <a:moveTo>
                  <a:pt x="10573" y="0"/>
                </a:moveTo>
                <a:lnTo>
                  <a:pt x="10573" y="545"/>
                </a:lnTo>
                <a:lnTo>
                  <a:pt x="9607" y="1032"/>
                </a:lnTo>
                <a:lnTo>
                  <a:pt x="0" y="1032"/>
                </a:lnTo>
                <a:lnTo>
                  <a:pt x="0" y="487"/>
                </a:lnTo>
                <a:lnTo>
                  <a:pt x="544" y="9"/>
                </a:lnTo>
                <a:lnTo>
                  <a:pt x="10573" y="0"/>
                </a:lnTo>
                <a:close/>
              </a:path>
            </a:pathLst>
          </a:custGeom>
          <a:noFill/>
          <a:ln w="6350">
            <a:gradFill>
              <a:gsLst>
                <a:gs pos="0">
                  <a:srgbClr val="DB615E"/>
                </a:gs>
                <a:gs pos="100000">
                  <a:srgbClr val="DB615E">
                    <a:alpha val="0"/>
                  </a:srgbClr>
                </a:gs>
              </a:gsLst>
            </a:gradFill>
          </a:ln>
        </p:spPr>
        <p:txBody>
          <a:bodyPr rot="0" vert="horz" wrap="square" lIns="252095" tIns="0" rIns="0" bIns="0" anchor="ctr">
            <a:noAutofit/>
          </a:bodyPr>
          <a:lstStyle/>
          <a:p>
            <a:pPr marL="0" algn="l"/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Time Savings</a:t>
            </a:r>
          </a:p>
        </p:txBody>
      </p:sp>
      <p:sp>
        <p:nvSpPr>
          <p:cNvPr id="6" name="Freeform 6"/>
          <p:cNvSpPr/>
          <p:nvPr/>
        </p:nvSpPr>
        <p:spPr>
          <a:xfrm>
            <a:off x="718820" y="1993900"/>
            <a:ext cx="161925" cy="215900"/>
          </a:xfrm>
          <a:custGeom>
            <a:avLst/>
            <a:gdLst/>
            <a:ahLst/>
            <a:cxnLst/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rgbClr val="DB615E"/>
          </a:solidFill>
          <a:ln cap="flat">
            <a:noFill/>
            <a:prstDash val="solid"/>
            <a:miter lim="800000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l"/>
            <a:endParaRPr/>
          </a:p>
        </p:txBody>
      </p:sp>
      <p:sp>
        <p:nvSpPr>
          <p:cNvPr id="7" name="Freeform 7"/>
          <p:cNvSpPr/>
          <p:nvPr/>
        </p:nvSpPr>
        <p:spPr>
          <a:xfrm flipV="1">
            <a:off x="1136015" y="1428115"/>
            <a:ext cx="3743960" cy="36195"/>
          </a:xfrm>
          <a:custGeom>
            <a:avLst/>
            <a:gdLst/>
            <a:ahLst/>
            <a:cxnLst/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86000">
                <a:srgbClr val="DB615E"/>
              </a:gs>
            </a:gsLst>
            <a:lin ang="2700000"/>
          </a:gradFill>
          <a:ln cap="flat">
            <a:noFill/>
            <a:prstDash val="solid"/>
            <a:miter lim="800000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l"/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770255" y="4003040"/>
            <a:ext cx="6374765" cy="585470"/>
          </a:xfrm>
          <a:custGeom>
            <a:avLst/>
            <a:gdLst/>
            <a:ahLst/>
            <a:cxnLst/>
            <a:rect l="l" t="t" r="r" b="b"/>
            <a:pathLst>
              <a:path w="10573" h="1032">
                <a:moveTo>
                  <a:pt x="10573" y="0"/>
                </a:moveTo>
                <a:lnTo>
                  <a:pt x="10573" y="545"/>
                </a:lnTo>
                <a:lnTo>
                  <a:pt x="9607" y="1032"/>
                </a:lnTo>
                <a:lnTo>
                  <a:pt x="0" y="1032"/>
                </a:lnTo>
                <a:lnTo>
                  <a:pt x="0" y="487"/>
                </a:lnTo>
                <a:lnTo>
                  <a:pt x="544" y="9"/>
                </a:lnTo>
                <a:lnTo>
                  <a:pt x="10573" y="0"/>
                </a:lnTo>
                <a:close/>
              </a:path>
            </a:pathLst>
          </a:custGeom>
          <a:noFill/>
          <a:ln w="6350">
            <a:gradFill>
              <a:gsLst>
                <a:gs pos="0">
                  <a:srgbClr val="DB615E"/>
                </a:gs>
                <a:gs pos="100000">
                  <a:srgbClr val="DB615E">
                    <a:alpha val="0"/>
                  </a:srgbClr>
                </a:gs>
              </a:gsLst>
            </a:gradFill>
          </a:ln>
        </p:spPr>
        <p:txBody>
          <a:bodyPr rot="0" vert="horz" wrap="square" lIns="252095" tIns="0" rIns="0" bIns="0" anchor="ctr">
            <a:noAutofit/>
          </a:bodyPr>
          <a:lstStyle/>
          <a:p>
            <a:pPr marL="0" algn="l"/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Transparent Processes</a:t>
            </a:r>
          </a:p>
        </p:txBody>
      </p:sp>
      <p:sp>
        <p:nvSpPr>
          <p:cNvPr id="9" name="Freeform 9"/>
          <p:cNvSpPr/>
          <p:nvPr/>
        </p:nvSpPr>
        <p:spPr>
          <a:xfrm>
            <a:off x="718820" y="4500245"/>
            <a:ext cx="161925" cy="215900"/>
          </a:xfrm>
          <a:custGeom>
            <a:avLst/>
            <a:gdLst/>
            <a:ahLst/>
            <a:cxnLst/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rgbClr val="DB615E"/>
          </a:solidFill>
          <a:ln cap="flat">
            <a:noFill/>
            <a:prstDash val="solid"/>
            <a:miter lim="800000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l"/>
            <a:endParaRPr/>
          </a:p>
        </p:txBody>
      </p:sp>
      <p:sp>
        <p:nvSpPr>
          <p:cNvPr id="10" name="Freeform 10"/>
          <p:cNvSpPr/>
          <p:nvPr/>
        </p:nvSpPr>
        <p:spPr>
          <a:xfrm flipV="1">
            <a:off x="1136015" y="3934460"/>
            <a:ext cx="3743960" cy="36195"/>
          </a:xfrm>
          <a:custGeom>
            <a:avLst/>
            <a:gdLst/>
            <a:ahLst/>
            <a:cxnLst/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86000">
                <a:srgbClr val="DB615E"/>
              </a:gs>
            </a:gsLst>
            <a:lin ang="2700000"/>
          </a:gradFill>
          <a:ln cap="flat">
            <a:noFill/>
            <a:prstDash val="solid"/>
            <a:miter lim="800000"/>
          </a:ln>
        </p:spPr>
        <p:txBody>
          <a:bodyPr rot="0" vert="horz" wrap="square" lIns="91440" tIns="45720" rIns="91440" bIns="45720" anchor="ctr">
            <a:noAutofit/>
          </a:bodyPr>
          <a:lstStyle/>
          <a:p>
            <a:pPr marL="0" algn="l"/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02335" y="2270760"/>
            <a:ext cx="6242685" cy="16465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Substantial time and effort savings through automation, allowing researchers to focus on strategic tasks.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902335" y="4723765"/>
            <a:ext cx="6242685" cy="164655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Transparency in research process provides visibility, enhancing trust and credibility in outcomes and insights.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Efficiency and Transparency</a:t>
            </a:r>
            <a:endParaRPr lang="en-US" sz="1100"/>
          </a:p>
        </p:txBody>
      </p:sp>
      <p:sp>
        <p:nvSpPr>
          <p:cNvPr id="14" name="Freeform 14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ircle(ou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2623" y="1097945"/>
            <a:ext cx="1140903" cy="1140903"/>
          </a:xfrm>
          <a:custGeom>
            <a:avLst/>
            <a:gdLst/>
            <a:ahLst/>
            <a:cxnLst/>
            <a:rect l="l" t="t" r="r" b="b"/>
            <a:pathLst>
              <a:path w="1384798" h="1384798">
                <a:moveTo>
                  <a:pt x="1384799" y="692399"/>
                </a:moveTo>
                <a:cubicBezTo>
                  <a:pt x="1384799" y="1074801"/>
                  <a:pt x="1074801" y="1384799"/>
                  <a:pt x="692399" y="1384799"/>
                </a:cubicBezTo>
                <a:cubicBezTo>
                  <a:pt x="309998" y="1384799"/>
                  <a:pt x="0" y="1074801"/>
                  <a:pt x="0" y="692399"/>
                </a:cubicBezTo>
                <a:cubicBezTo>
                  <a:pt x="0" y="309998"/>
                  <a:pt x="309998" y="0"/>
                  <a:pt x="692399" y="0"/>
                </a:cubicBezTo>
                <a:cubicBezTo>
                  <a:pt x="1074801" y="0"/>
                  <a:pt x="1384799" y="309998"/>
                  <a:pt x="1384799" y="6923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5000"/>
                  <a:lumOff val="75000"/>
                </a:schemeClr>
              </a:gs>
              <a:gs pos="50000">
                <a:schemeClr val="accent1"/>
              </a:gs>
              <a:gs pos="100000">
                <a:schemeClr val="accent1">
                  <a:lumMod val="85000"/>
                </a:schemeClr>
              </a:gs>
            </a:gsLst>
            <a:lin ang="5400000"/>
          </a:gra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6931527" y="5210315"/>
            <a:ext cx="667320" cy="667320"/>
          </a:xfrm>
          <a:custGeom>
            <a:avLst/>
            <a:gdLst/>
            <a:ahLst/>
            <a:cxnLst/>
            <a:rect l="l" t="t" r="r" b="b"/>
            <a:pathLst>
              <a:path w="591398" h="591398">
                <a:moveTo>
                  <a:pt x="591399" y="295699"/>
                </a:moveTo>
                <a:cubicBezTo>
                  <a:pt x="591399" y="459010"/>
                  <a:pt x="459010" y="591399"/>
                  <a:pt x="295699" y="591399"/>
                </a:cubicBezTo>
                <a:cubicBezTo>
                  <a:pt x="132389" y="591399"/>
                  <a:pt x="0" y="459010"/>
                  <a:pt x="0" y="295699"/>
                </a:cubicBezTo>
                <a:cubicBezTo>
                  <a:pt x="0" y="132389"/>
                  <a:pt x="132389" y="0"/>
                  <a:pt x="295699" y="0"/>
                </a:cubicBezTo>
                <a:cubicBezTo>
                  <a:pt x="459010" y="0"/>
                  <a:pt x="591399" y="132389"/>
                  <a:pt x="591399" y="29569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5000"/>
                  <a:lumOff val="75000"/>
                </a:schemeClr>
              </a:gs>
              <a:gs pos="50000">
                <a:schemeClr val="accent1"/>
              </a:gs>
              <a:gs pos="100000">
                <a:schemeClr val="accent1">
                  <a:lumMod val="85000"/>
                </a:schemeClr>
              </a:gs>
            </a:gsLst>
            <a:lin ang="5400000"/>
          </a:gra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sp>
        <p:nvSpPr>
          <p:cNvPr id="4" name="Freeform 4"/>
          <p:cNvSpPr/>
          <p:nvPr/>
        </p:nvSpPr>
        <p:spPr>
          <a:xfrm>
            <a:off x="7016029" y="686928"/>
            <a:ext cx="4113713" cy="5794202"/>
          </a:xfrm>
          <a:custGeom>
            <a:avLst/>
            <a:gdLst/>
            <a:ahLst/>
            <a:cxnLst/>
            <a:rect l="l" t="t" r="r" b="b"/>
            <a:pathLst>
              <a:path w="3645689" h="5134986">
                <a:moveTo>
                  <a:pt x="1822845" y="0"/>
                </a:moveTo>
                <a:lnTo>
                  <a:pt x="1822845" y="0"/>
                </a:lnTo>
                <a:cubicBezTo>
                  <a:pt x="2829560" y="0"/>
                  <a:pt x="3645690" y="816130"/>
                  <a:pt x="3645690" y="1822845"/>
                </a:cubicBezTo>
                <a:lnTo>
                  <a:pt x="3645690" y="2567493"/>
                </a:lnTo>
                <a:lnTo>
                  <a:pt x="3645690" y="3312141"/>
                </a:lnTo>
                <a:lnTo>
                  <a:pt x="3645690" y="5134987"/>
                </a:lnTo>
                <a:lnTo>
                  <a:pt x="1822845" y="5134987"/>
                </a:lnTo>
                <a:lnTo>
                  <a:pt x="1822845" y="5134987"/>
                </a:lnTo>
                <a:lnTo>
                  <a:pt x="1822845" y="5134987"/>
                </a:lnTo>
                <a:cubicBezTo>
                  <a:pt x="816130" y="5134987"/>
                  <a:pt x="0" y="4318856"/>
                  <a:pt x="0" y="3312141"/>
                </a:cubicBezTo>
                <a:lnTo>
                  <a:pt x="0" y="1822845"/>
                </a:lnTo>
                <a:cubicBezTo>
                  <a:pt x="0" y="816130"/>
                  <a:pt x="816130" y="0"/>
                  <a:pt x="1822845" y="0"/>
                </a:cubicBezTo>
                <a:close/>
              </a:path>
            </a:pathLst>
          </a:custGeom>
          <a:solidFill>
            <a:srgbClr val="F7F8FC"/>
          </a:solidFill>
          <a:ln cap="flat">
            <a:noFill/>
            <a:prstDash val="solid"/>
            <a:miter lim="800000"/>
          </a:ln>
        </p:spPr>
        <p:txBody>
          <a:bodyPr vert="horz" lIns="91440" tIns="45720" rIns="91440" bIns="45720" anchor="ctr"/>
          <a:lstStyle/>
          <a:p>
            <a:pPr marL="0" algn="l"/>
            <a:endParaRPr/>
          </a:p>
        </p:txBody>
      </p:sp>
      <p:pic>
        <p:nvPicPr>
          <p:cNvPr id="5" name="image14.jpeg"/>
          <p:cNvPicPr>
            <a:picLocks noChangeAspect="1"/>
          </p:cNvPicPr>
          <p:nvPr/>
        </p:nvPicPr>
        <p:blipFill>
          <a:blip r:embed="rId2"/>
          <a:srcRect l="26317" r="26317"/>
          <a:stretch>
            <a:fillRect/>
          </a:stretch>
        </p:blipFill>
        <p:spPr>
          <a:xfrm>
            <a:off x="7120038" y="596899"/>
            <a:ext cx="4113713" cy="5794202"/>
          </a:xfrm>
          <a:custGeom>
            <a:avLst/>
            <a:gdLst/>
            <a:ahLst/>
            <a:cxnLst/>
            <a:rect l="0" t="0" r="0" b="0"/>
            <a:pathLst>
              <a:path w="3645690" h="5134987">
                <a:moveTo>
                  <a:pt x="1822845" y="0"/>
                </a:moveTo>
                <a:cubicBezTo>
                  <a:pt x="2829560" y="0"/>
                  <a:pt x="3645690" y="816130"/>
                  <a:pt x="3645690" y="1822845"/>
                </a:cubicBezTo>
                <a:lnTo>
                  <a:pt x="3645690" y="2567493"/>
                </a:lnTo>
                <a:lnTo>
                  <a:pt x="3645690" y="3312141"/>
                </a:lnTo>
                <a:lnTo>
                  <a:pt x="3645690" y="5134987"/>
                </a:lnTo>
                <a:lnTo>
                  <a:pt x="1822845" y="5134987"/>
                </a:lnTo>
                <a:cubicBezTo>
                  <a:pt x="816130" y="5134987"/>
                  <a:pt x="0" y="4318856"/>
                  <a:pt x="0" y="3312141"/>
                </a:cubicBezTo>
                <a:lnTo>
                  <a:pt x="0" y="1822845"/>
                </a:lnTo>
                <a:cubicBezTo>
                  <a:pt x="0" y="816130"/>
                  <a:pt x="816130" y="0"/>
                  <a:pt x="1822845" y="0"/>
                </a:cubicBezTo>
                <a:close/>
              </a:path>
            </a:pathLst>
          </a:custGeom>
          <a:noFill/>
          <a:ln w="6350">
            <a:solidFill>
              <a:schemeClr val="accent3">
                <a:alpha val="20000"/>
              </a:schemeClr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Wide Application</a:t>
            </a:r>
            <a:endParaRPr lang="en-US" sz="1100"/>
          </a:p>
        </p:txBody>
      </p:sp>
      <p:sp>
        <p:nvSpPr>
          <p:cNvPr id="7" name="Freeform 7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grpSp>
        <p:nvGrpSpPr>
          <p:cNvPr id="8" name="Group 8"/>
          <p:cNvGrpSpPr/>
          <p:nvPr/>
        </p:nvGrpSpPr>
        <p:grpSpPr>
          <a:xfrm>
            <a:off x="1146175" y="2128520"/>
            <a:ext cx="5039360" cy="3413760"/>
            <a:chOff x="1805" y="3251"/>
            <a:chExt cx="7936" cy="5376"/>
          </a:xfrm>
        </p:grpSpPr>
        <p:sp>
          <p:nvSpPr>
            <p:cNvPr id="9" name="TextBox 9"/>
            <p:cNvSpPr txBox="1"/>
            <p:nvPr/>
          </p:nvSpPr>
          <p:spPr>
            <a:xfrm>
              <a:off x="1805" y="4101"/>
              <a:ext cx="7937" cy="4526"/>
            </a:xfrm>
            <a:prstGeom prst="rect">
              <a:avLst/>
            </a:prstGeom>
          </p:spPr>
          <p:txBody>
            <a:bodyPr vert="horz" wrap="square" lIns="90170" tIns="46990" rIns="90170" bIns="46990" rtlCol="0" anchor="t">
              <a:normAutofit/>
            </a:bodyPr>
            <a:lstStyle/>
            <a:p>
              <a:pPr marL="0" indent="0" algn="just" fontAlgn="auto">
                <a:lnSpc>
                  <a:spcPct val="150000"/>
                </a:lnSpc>
                <a:defRPr/>
              </a:pPr>
              <a:r>
                <a:rPr lang="en-US" sz="1600" b="0" i="0" u="none" baseline="0">
                  <a:solidFill>
                    <a:srgbClr val="262626"/>
                  </a:solidFill>
                  <a:latin typeface="思源黑体 Normal"/>
                  <a:ea typeface="思源黑体 Normal"/>
                </a:rPr>
                <a:t>Extensible for academia, supporting in-depth studies, business optimizing strategic decisions, and more.</a:t>
              </a:r>
              <a:endParaRPr lang="en-US" sz="11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05" y="3251"/>
              <a:ext cx="7937" cy="850"/>
            </a:xfrm>
            <a:prstGeom prst="rect">
              <a:avLst/>
            </a:prstGeom>
            <a:noFill/>
          </p:spPr>
          <p:txBody>
            <a:bodyPr vert="horz" wrap="square" lIns="90170" tIns="46990" rIns="90170" bIns="46990" rtlCol="0" anchor="ctr">
              <a:normAutofit/>
            </a:bodyPr>
            <a:lstStyle/>
            <a:p>
              <a:pPr marL="0" indent="0" algn="l" fontAlgn="auto">
                <a:lnSpc>
                  <a:spcPct val="110000"/>
                </a:lnSpc>
                <a:defRPr/>
              </a:pPr>
              <a:r>
                <a:rPr lang="en-US" sz="2000" b="1" i="0" u="none" baseline="0">
                  <a:solidFill>
                    <a:srgbClr val="DB615E"/>
                  </a:solidFill>
                  <a:latin typeface="思源黑体 Normal"/>
                  <a:ea typeface="思源黑体 Normal"/>
                </a:rPr>
                <a:t>Cross-Disciplinary Use</a:t>
              </a:r>
              <a:endParaRPr lang="en-US" sz="1100"/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linds(vertical)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across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ircle(out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2755" y="1631950"/>
            <a:ext cx="4478020" cy="7213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4400" b="1" i="0" u="none" baseline="0">
                <a:ln/>
                <a:solidFill>
                  <a:srgbClr val="DB615E"/>
                </a:solidFill>
                <a:effectLst/>
                <a:latin typeface="思源黑体 Medium"/>
                <a:ea typeface="思源黑体 Medium"/>
              </a:rPr>
              <a:t>PART    06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4262755" y="2353310"/>
            <a:ext cx="6796405" cy="17062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l" fontAlgn="auto"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sz="4400" b="1" i="0" u="none" spc="400" baseline="0">
                <a:solidFill>
                  <a:srgbClr val="DB615E"/>
                </a:solidFill>
                <a:latin typeface="思源黑体 Medium"/>
                <a:ea typeface="思源黑体 Medium"/>
              </a:rPr>
              <a:t>Revenue Model</a:t>
            </a:r>
            <a:endParaRPr lang="en-US" sz="11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715645" y="4505960"/>
            <a:ext cx="5078095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id="3" name="image9.jpeg"/>
          <p:cNvPicPr>
            <a:picLocks noChangeAspect="1"/>
          </p:cNvPicPr>
          <p:nvPr/>
        </p:nvPicPr>
        <p:blipFill>
          <a:blip r:embed="rId2"/>
          <a:srcRect t="14663" b="14663"/>
          <a:stretch>
            <a:fillRect/>
          </a:stretch>
        </p:blipFill>
        <p:spPr>
          <a:xfrm>
            <a:off x="714375" y="1350645"/>
            <a:ext cx="5064760" cy="2388235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646430" y="3968115"/>
            <a:ext cx="637540" cy="540000"/>
          </a:xfrm>
          <a:prstGeom prst="rect">
            <a:avLst/>
          </a:prstGeom>
          <a:noFill/>
        </p:spPr>
        <p:txBody>
          <a:bodyPr vert="horz" wrap="square" lIns="90170" tIns="46990" rIns="90170" bIns="46990" anchor="ctr">
            <a:normAutofit/>
          </a:bodyPr>
          <a:lstStyle/>
          <a:p>
            <a:pPr marL="0" algn="ctr">
              <a:spcBef>
                <a:spcPct val="0"/>
              </a:spcBef>
              <a:spcAft>
                <a:spcPct val="0"/>
              </a:spcAft>
            </a:pPr>
            <a:r>
              <a:rPr lang="en-US" sz="2400" b="1" i="0" u="none" baseline="0">
                <a:solidFill>
                  <a:srgbClr val="DB615E"/>
                </a:solidFill>
                <a:latin typeface="思源黑体 Medium"/>
                <a:ea typeface="思源黑体 Medium"/>
              </a:rPr>
              <a:t>01</a:t>
            </a:r>
          </a:p>
        </p:txBody>
      </p:sp>
      <p:cxnSp>
        <p:nvCxnSpPr>
          <p:cNvPr id="5" name="Connector 5"/>
          <p:cNvCxnSpPr/>
          <p:nvPr/>
        </p:nvCxnSpPr>
        <p:spPr>
          <a:xfrm>
            <a:off x="6448425" y="4505960"/>
            <a:ext cx="5066030" cy="0"/>
          </a:xfrm>
          <a:prstGeom prst="line">
            <a:avLst/>
          </a:prstGeom>
          <a:ln w="9525">
            <a:solidFill>
              <a:schemeClr val="accent1"/>
            </a:solidFill>
          </a:ln>
        </p:spPr>
      </p:cxnSp>
      <p:pic>
        <p:nvPicPr>
          <p:cNvPr id="6" name="image10.jpeg"/>
          <p:cNvPicPr>
            <a:picLocks noChangeAspect="1"/>
          </p:cNvPicPr>
          <p:nvPr/>
        </p:nvPicPr>
        <p:blipFill>
          <a:blip r:embed="rId3"/>
          <a:srcRect t="14672" b="14672"/>
          <a:stretch>
            <a:fillRect/>
          </a:stretch>
        </p:blipFill>
        <p:spPr>
          <a:xfrm>
            <a:off x="6448425" y="1350645"/>
            <a:ext cx="5066030" cy="2388235"/>
          </a:xfrm>
          <a:prstGeom prst="roundRect">
            <a:avLst>
              <a:gd name="adj" fmla="val 9726"/>
            </a:avLst>
          </a:pr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7" name="AutoShape 7"/>
          <p:cNvSpPr/>
          <p:nvPr/>
        </p:nvSpPr>
        <p:spPr>
          <a:xfrm>
            <a:off x="6448425" y="4532630"/>
            <a:ext cx="5066030" cy="1866265"/>
          </a:xfrm>
          <a:prstGeom prst="rect">
            <a:avLst/>
          </a:prstGeom>
          <a:noFill/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just" fontAlgn="auto">
              <a:lnSpc>
                <a:spcPct val="150000"/>
              </a:lnSpc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Encourages users to upgrade for more comprehensive and advanced functionality.</a:t>
            </a:r>
          </a:p>
        </p:txBody>
      </p:sp>
      <p:sp>
        <p:nvSpPr>
          <p:cNvPr id="8" name="AutoShape 8"/>
          <p:cNvSpPr/>
          <p:nvPr/>
        </p:nvSpPr>
        <p:spPr>
          <a:xfrm>
            <a:off x="6329045" y="3968115"/>
            <a:ext cx="637540" cy="539750"/>
          </a:xfrm>
          <a:prstGeom prst="rect">
            <a:avLst/>
          </a:prstGeom>
          <a:noFill/>
        </p:spPr>
        <p:txBody>
          <a:bodyPr vert="horz" wrap="square" lIns="90170" tIns="46990" rIns="90170" bIns="46990" anchor="ctr">
            <a:normAutofit/>
          </a:bodyPr>
          <a:lstStyle/>
          <a:p>
            <a:pPr marL="0" algn="ctr">
              <a:spcBef>
                <a:spcPct val="0"/>
              </a:spcBef>
              <a:spcAft>
                <a:spcPct val="0"/>
              </a:spcAft>
            </a:pPr>
            <a:r>
              <a:rPr lang="en-US" sz="2400" b="1" i="0" u="none" baseline="0">
                <a:solidFill>
                  <a:srgbClr val="DB615E"/>
                </a:solidFill>
                <a:latin typeface="思源黑体 Medium"/>
                <a:ea typeface="思源黑体 Medium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80860" y="3968115"/>
            <a:ext cx="4633595" cy="54000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Incentive to Upgrade</a:t>
            </a:r>
            <a:endParaRPr lang="en-US" sz="1100"/>
          </a:p>
        </p:txBody>
      </p:sp>
      <p:sp>
        <p:nvSpPr>
          <p:cNvPr id="10" name="AutoShape 10"/>
          <p:cNvSpPr/>
          <p:nvPr/>
        </p:nvSpPr>
        <p:spPr>
          <a:xfrm>
            <a:off x="714375" y="4532630"/>
            <a:ext cx="5066030" cy="1866265"/>
          </a:xfrm>
          <a:prstGeom prst="rect">
            <a:avLst/>
          </a:prstGeom>
          <a:noFill/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just" fontAlgn="auto">
              <a:lnSpc>
                <a:spcPct val="150000"/>
              </a:lnSpc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Free tier provides limited access, allowing initial use and exploration of core features.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6810" y="3968115"/>
            <a:ext cx="4633595" cy="54000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Accessible Entry</a:t>
            </a:r>
            <a:endParaRPr lang="en-US" sz="1100"/>
          </a:p>
        </p:txBody>
      </p:sp>
      <p:sp>
        <p:nvSpPr>
          <p:cNvPr id="12" name="Freeform 12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2"/>
          </a:solidFill>
        </p:spPr>
      </p:sp>
      <p:sp>
        <p:nvSpPr>
          <p:cNvPr id="13" name="TextBox 13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Freemium Subscription</a:t>
            </a:r>
            <a:endParaRPr lang="en-US" sz="11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6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" dur="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71260" y="2123440"/>
            <a:ext cx="594995" cy="3058160"/>
            <a:chOff x="6585505" y="2533197"/>
            <a:chExt cx="595086" cy="3058431"/>
          </a:xfrm>
        </p:grpSpPr>
        <p:sp>
          <p:nvSpPr>
            <p:cNvPr id="3" name="AutoShape 3"/>
            <p:cNvSpPr/>
            <p:nvPr/>
          </p:nvSpPr>
          <p:spPr>
            <a:xfrm>
              <a:off x="6585505" y="2533197"/>
              <a:ext cx="595086" cy="595086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/>
                </a:gs>
              </a:gsLst>
              <a:lin ang="2700000"/>
            </a:gradFill>
            <a:ln>
              <a:noFill/>
            </a:ln>
          </p:spPr>
          <p:txBody>
            <a:bodyPr vert="horz" wrap="square" lIns="90170" tIns="46990" rIns="90170" bIns="46990" anchor="ctr">
              <a:normAutofit/>
            </a:bodyPr>
            <a:lstStyle/>
            <a:p>
              <a:pPr marL="0" algn="ctr"/>
              <a:r>
                <a:rPr lang="en-US" sz="1634" b="1" i="0" u="none" baseline="0">
                  <a:solidFill>
                    <a:schemeClr val="lt1"/>
                  </a:solidFill>
                  <a:latin typeface="思源黑体 Normal"/>
                  <a:ea typeface="思源黑体 Normal"/>
                </a:rPr>
                <a:t>02</a:t>
              </a:r>
            </a:p>
          </p:txBody>
        </p:sp>
        <p:cxnSp>
          <p:nvCxnSpPr>
            <p:cNvPr id="4" name="Connector 4"/>
            <p:cNvCxnSpPr/>
            <p:nvPr/>
          </p:nvCxnSpPr>
          <p:spPr>
            <a:xfrm>
              <a:off x="6883048" y="3128283"/>
              <a:ext cx="0" cy="237081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</p:cxnSp>
        <p:sp>
          <p:nvSpPr>
            <p:cNvPr id="5" name="AutoShape 5"/>
            <p:cNvSpPr/>
            <p:nvPr/>
          </p:nvSpPr>
          <p:spPr>
            <a:xfrm>
              <a:off x="6837591" y="5499102"/>
              <a:ext cx="92526" cy="925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0170" tIns="46990" rIns="90170" bIns="46990" anchor="ctr">
              <a:normAutofit fontScale="25000" lnSpcReduction="20000"/>
            </a:bodyPr>
            <a:lstStyle/>
            <a:p>
              <a:pPr marL="0" algn="ctr"/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7" name="TextBox 7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Premium Subscriptions</a:t>
            </a:r>
            <a:endParaRPr lang="en-US" sz="1100"/>
          </a:p>
        </p:txBody>
      </p:sp>
      <p:grpSp>
        <p:nvGrpSpPr>
          <p:cNvPr id="8" name="Group 8"/>
          <p:cNvGrpSpPr/>
          <p:nvPr/>
        </p:nvGrpSpPr>
        <p:grpSpPr>
          <a:xfrm>
            <a:off x="474345" y="2123440"/>
            <a:ext cx="594995" cy="3058160"/>
            <a:chOff x="6585505" y="2533197"/>
            <a:chExt cx="595086" cy="3058431"/>
          </a:xfrm>
        </p:grpSpPr>
        <p:sp>
          <p:nvSpPr>
            <p:cNvPr id="9" name="AutoShape 9"/>
            <p:cNvSpPr/>
            <p:nvPr/>
          </p:nvSpPr>
          <p:spPr>
            <a:xfrm>
              <a:off x="6585505" y="2533197"/>
              <a:ext cx="595086" cy="595086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/>
                </a:gs>
              </a:gsLst>
              <a:lin ang="2700000"/>
            </a:gradFill>
            <a:ln>
              <a:noFill/>
            </a:ln>
          </p:spPr>
          <p:txBody>
            <a:bodyPr vert="horz" wrap="square" lIns="90170" tIns="46990" rIns="90170" bIns="46990" anchor="ctr">
              <a:normAutofit/>
            </a:bodyPr>
            <a:lstStyle/>
            <a:p>
              <a:pPr marL="0" algn="ctr"/>
              <a:r>
                <a:rPr lang="en-US" sz="1634" b="1" i="0" u="none" baseline="0">
                  <a:solidFill>
                    <a:schemeClr val="lt1"/>
                  </a:solidFill>
                  <a:latin typeface="思源黑体 Normal"/>
                  <a:ea typeface="思源黑体 Normal"/>
                </a:rPr>
                <a:t>01</a:t>
              </a:r>
            </a:p>
          </p:txBody>
        </p:sp>
        <p:cxnSp>
          <p:nvCxnSpPr>
            <p:cNvPr id="10" name="Connector 10"/>
            <p:cNvCxnSpPr/>
            <p:nvPr/>
          </p:nvCxnSpPr>
          <p:spPr>
            <a:xfrm>
              <a:off x="6883048" y="3128283"/>
              <a:ext cx="0" cy="2370817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</p:cxnSp>
        <p:sp>
          <p:nvSpPr>
            <p:cNvPr id="11" name="AutoShape 11"/>
            <p:cNvSpPr/>
            <p:nvPr/>
          </p:nvSpPr>
          <p:spPr>
            <a:xfrm>
              <a:off x="6837591" y="5499102"/>
              <a:ext cx="92526" cy="925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0170" tIns="46990" rIns="90170" bIns="46990" anchor="ctr">
              <a:normAutofit fontScale="25000" lnSpcReduction="20000"/>
            </a:bodyPr>
            <a:lstStyle/>
            <a:p>
              <a:pPr marL="0" algn="ctr"/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9340" y="2585085"/>
            <a:ext cx="4860290" cy="540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Enhanced Access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065530" y="3136265"/>
            <a:ext cx="4860290" cy="204597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Unlimited queries, advanced features, and integrations for premium users to maximize research capabilities.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6870065" y="2585085"/>
            <a:ext cx="4860290" cy="540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Institutional Packages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6866255" y="3136265"/>
            <a:ext cx="4860290" cy="204597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Customized solutions cater to the specific needs and demands of different enterprises and users.</a:t>
            </a:r>
            <a:endParaRPr lang="en-US" sz="1100"/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2755" y="1631950"/>
            <a:ext cx="4478020" cy="7213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4400" b="1" i="0" u="none" baseline="0">
                <a:ln/>
                <a:solidFill>
                  <a:srgbClr val="DB615E"/>
                </a:solidFill>
                <a:effectLst/>
                <a:latin typeface="思源黑体 Medium"/>
                <a:ea typeface="思源黑体 Medium"/>
              </a:rPr>
              <a:t>PART    01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4262755" y="2353310"/>
            <a:ext cx="6796405" cy="17062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l" fontAlgn="auto"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sz="4400" b="1" i="0" u="none" spc="400" baseline="0">
                <a:solidFill>
                  <a:srgbClr val="DB615E"/>
                </a:solidFill>
                <a:latin typeface="思源黑体 Medium"/>
                <a:ea typeface="思源黑体 Medium"/>
              </a:rPr>
              <a:t>Introduction: The Research Revolution</a:t>
            </a:r>
            <a:endParaRPr lang="en-US" sz="110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down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6000" y="1341726"/>
            <a:ext cx="5656527" cy="4934385"/>
          </a:xfrm>
          <a:custGeom>
            <a:avLst/>
            <a:gdLst/>
            <a:ahLst/>
            <a:cxnLst/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rgbClr val="F7F8FC"/>
          </a:solidFill>
          <a:ln cap="flat">
            <a:noFill/>
            <a:prstDash val="solid"/>
            <a:miter lim="800000"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3" name="Freeform 3"/>
          <p:cNvSpPr/>
          <p:nvPr/>
        </p:nvSpPr>
        <p:spPr>
          <a:xfrm flipH="1" flipV="1">
            <a:off x="5763864" y="1341726"/>
            <a:ext cx="5656527" cy="4934385"/>
          </a:xfrm>
          <a:custGeom>
            <a:avLst/>
            <a:gdLst/>
            <a:ahLst/>
            <a:cxnLst/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rgbClr val="F7F8FC"/>
          </a:solidFill>
          <a:ln cap="flat">
            <a:noFill/>
            <a:prstDash val="solid"/>
            <a:miter lim="800000"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951230" y="1636994"/>
            <a:ext cx="864000" cy="828000"/>
          </a:xfrm>
          <a:prstGeom prst="rect">
            <a:avLst/>
          </a:prstGeom>
          <a:noFill/>
        </p:spPr>
        <p:txBody>
          <a:bodyPr vert="horz" wrap="square" lIns="90170" tIns="46990" rIns="90170" bIns="46990" anchor="b">
            <a:normAutofit/>
          </a:bodyPr>
          <a:lstStyle/>
          <a:p>
            <a:pPr marL="0" algn="l">
              <a:spcBef>
                <a:spcPct val="0"/>
              </a:spcBef>
              <a:spcAft>
                <a:spcPct val="0"/>
              </a:spcAft>
            </a:pPr>
            <a:r>
              <a:rPr lang="en-US" sz="3779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01</a:t>
            </a:r>
          </a:p>
        </p:txBody>
      </p:sp>
      <p:sp>
        <p:nvSpPr>
          <p:cNvPr id="5" name="AutoShape 5"/>
          <p:cNvSpPr/>
          <p:nvPr/>
        </p:nvSpPr>
        <p:spPr>
          <a:xfrm>
            <a:off x="10335836" y="1636994"/>
            <a:ext cx="864000" cy="828000"/>
          </a:xfrm>
          <a:prstGeom prst="rect">
            <a:avLst/>
          </a:prstGeom>
          <a:noFill/>
        </p:spPr>
        <p:txBody>
          <a:bodyPr vert="horz" wrap="square" lIns="90170" tIns="46990" rIns="90170" bIns="46990" anchor="b">
            <a:normAutofit/>
          </a:bodyPr>
          <a:lstStyle/>
          <a:p>
            <a:pPr marL="0" algn="r">
              <a:spcBef>
                <a:spcPct val="0"/>
              </a:spcBef>
              <a:spcAft>
                <a:spcPct val="0"/>
              </a:spcAft>
            </a:pPr>
            <a:r>
              <a:rPr lang="en-US" sz="432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1230" y="2531745"/>
            <a:ext cx="4357370" cy="82804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Enterprise Licensing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6842125" y="2533015"/>
            <a:ext cx="4357370" cy="82804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r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API Monetization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951230" y="3395980"/>
            <a:ext cx="4356000" cy="2382520"/>
          </a:xfrm>
          <a:prstGeom prst="rect">
            <a:avLst/>
          </a:prstGeom>
          <a:noFill/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l" fontAlgn="auto">
              <a:lnSpc>
                <a:spcPct val="150000"/>
              </a:lnSpc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Enterprise licensing enables large organizations to access research capabilities.</a:t>
            </a:r>
          </a:p>
        </p:txBody>
      </p:sp>
      <p:sp>
        <p:nvSpPr>
          <p:cNvPr id="9" name="AutoShape 9"/>
          <p:cNvSpPr/>
          <p:nvPr/>
        </p:nvSpPr>
        <p:spPr>
          <a:xfrm>
            <a:off x="6843495" y="3395980"/>
            <a:ext cx="4356000" cy="2382520"/>
          </a:xfrm>
          <a:prstGeom prst="rect">
            <a:avLst/>
          </a:prstGeom>
          <a:noFill/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r" fontAlgn="auto">
              <a:lnSpc>
                <a:spcPct val="150000"/>
              </a:lnSpc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API monetization allows integrating research agent capabilities, broadening market penetration.</a:t>
            </a:r>
          </a:p>
        </p:txBody>
      </p:sp>
      <p:sp>
        <p:nvSpPr>
          <p:cNvPr id="10" name="Freeform 10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11" name="TextBox 11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Future Expansion</a:t>
            </a:r>
            <a:endParaRPr lang="en-US" sz="1100"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upRigh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4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2755" y="1631950"/>
            <a:ext cx="4478020" cy="7213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4400" b="1" i="0" u="none" baseline="0">
                <a:ln/>
                <a:solidFill>
                  <a:srgbClr val="DB615E"/>
                </a:solidFill>
                <a:effectLst/>
                <a:latin typeface="思源黑体 Medium"/>
                <a:ea typeface="思源黑体 Medium"/>
              </a:rPr>
              <a:t>PART    07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4262755" y="2353310"/>
            <a:ext cx="6796405" cy="17062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l" fontAlgn="auto"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sz="4400" b="1" i="0" u="none" spc="400" baseline="0">
                <a:solidFill>
                  <a:srgbClr val="DB615E"/>
                </a:solidFill>
                <a:latin typeface="思源黑体 Medium"/>
                <a:ea typeface="思源黑体 Medium"/>
              </a:rPr>
              <a:t>Future Development and Scalability</a:t>
            </a:r>
            <a:endParaRPr lang="en-US" sz="1100"/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5960" y="1483840"/>
            <a:ext cx="5147186" cy="247689"/>
          </a:xfrm>
          <a:prstGeom prst="rect">
            <a:avLst/>
          </a:prstGeom>
          <a:solidFill>
            <a:srgbClr val="DB615E"/>
          </a:solidFill>
          <a:ln>
            <a:noFill/>
          </a:ln>
          <a:effectLst>
            <a:outerShdw blurRad="254000" dist="101600" dir="2700000" algn="tl" rotWithShape="0">
              <a:schemeClr val="bg1">
                <a:alpha val="40000"/>
                <a:lumMod val="75000"/>
              </a:schemeClr>
            </a:outerShdw>
          </a:effectLst>
        </p:spPr>
        <p:txBody>
          <a:bodyPr vert="horz" wrap="square" lIns="90170" tIns="46990" rIns="90170" bIns="46990" anchor="ctr">
            <a:normAutofit fontScale="62500" lnSpcReduction="20000"/>
          </a:bodyPr>
          <a:lstStyle/>
          <a:p>
            <a:pPr marL="0"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695960" y="1720850"/>
            <a:ext cx="5147310" cy="4521200"/>
          </a:xfrm>
          <a:prstGeom prst="rect">
            <a:avLst/>
          </a:prstGeom>
          <a:solidFill>
            <a:srgbClr val="F7F8FC"/>
          </a:solidFill>
          <a:ln>
            <a:noFill/>
          </a:ln>
          <a:effectLst>
            <a:outerShdw blurRad="254000" dist="101600" dir="2700000" algn="tl" rotWithShape="0">
              <a:schemeClr val="tx1">
                <a:alpha val="15000"/>
                <a:lumMod val="75000"/>
                <a:lumOff val="25000"/>
              </a:schemeClr>
            </a:outerShdw>
          </a:effectLst>
        </p:spPr>
        <p:txBody>
          <a:bodyPr vert="horz" lIns="90170" tIns="46990" rIns="90170" bIns="4699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4" name="AutoShape 4"/>
          <p:cNvSpPr/>
          <p:nvPr/>
        </p:nvSpPr>
        <p:spPr>
          <a:xfrm>
            <a:off x="6348856" y="1494613"/>
            <a:ext cx="5147186" cy="247689"/>
          </a:xfrm>
          <a:prstGeom prst="rect">
            <a:avLst/>
          </a:prstGeom>
          <a:solidFill>
            <a:srgbClr val="DB615E"/>
          </a:solidFill>
          <a:ln>
            <a:noFill/>
          </a:ln>
          <a:effectLst>
            <a:outerShdw blurRad="254000" dist="101600" dir="2700000" algn="tl" rotWithShape="0">
              <a:schemeClr val="bg1">
                <a:alpha val="40000"/>
                <a:lumMod val="75000"/>
              </a:schemeClr>
            </a:outerShdw>
          </a:effectLst>
        </p:spPr>
        <p:txBody>
          <a:bodyPr vert="horz" wrap="square" lIns="90170" tIns="46990" rIns="90170" bIns="46990" anchor="ctr">
            <a:normAutofit fontScale="62500" lnSpcReduction="20000"/>
          </a:bodyPr>
          <a:lstStyle/>
          <a:p>
            <a:pPr marL="0" algn="ctr"/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6348730" y="1731645"/>
            <a:ext cx="5147310" cy="4521200"/>
          </a:xfrm>
          <a:prstGeom prst="rect">
            <a:avLst/>
          </a:prstGeom>
          <a:solidFill>
            <a:srgbClr val="F7F8FC"/>
          </a:solidFill>
          <a:ln>
            <a:noFill/>
          </a:ln>
          <a:effectLst>
            <a:outerShdw blurRad="254000" dist="101600" dir="2700000" algn="tl" rotWithShape="0">
              <a:schemeClr val="tx1">
                <a:alpha val="15000"/>
                <a:lumMod val="75000"/>
                <a:lumOff val="25000"/>
              </a:schemeClr>
            </a:outerShdw>
          </a:effectLst>
        </p:spPr>
        <p:txBody>
          <a:bodyPr vert="horz" lIns="90170" tIns="46990" rIns="90170" bIns="46990" anchor="ctr">
            <a:normAutofit/>
          </a:bodyPr>
          <a:lstStyle/>
          <a:p>
            <a:pPr marL="0" algn="ctr"/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109250" y="3051737"/>
            <a:ext cx="4319905" cy="2520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333333"/>
                </a:solidFill>
                <a:latin typeface="思源黑体 Normal"/>
                <a:ea typeface="思源黑体 Normal"/>
              </a:rPr>
              <a:t>Richer vector search techniques and integrations with academic databases for comprehensive data retrieval.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6942360" y="3051737"/>
            <a:ext cx="3960000" cy="2520000"/>
          </a:xfrm>
          <a:prstGeom prst="rect">
            <a:avLst/>
          </a:prstGeom>
          <a:noFill/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just" fontAlgn="auto">
              <a:lnSpc>
                <a:spcPct val="150000"/>
              </a:lnSpc>
            </a:pPr>
            <a:r>
              <a:rPr lang="en-US" sz="1500" b="0" i="0" u="none" baseline="0">
                <a:solidFill>
                  <a:srgbClr val="333333"/>
                </a:solidFill>
                <a:latin typeface="思源黑体 Normal"/>
                <a:ea typeface="思源黑体 Normal"/>
              </a:rPr>
              <a:t>Deeper insights and more accurate information synthesis from diverse sources.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42360" y="2176145"/>
            <a:ext cx="4320000" cy="792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Comprehensive Insight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1109250" y="2176145"/>
            <a:ext cx="4320000" cy="79200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Enhanced Search</a:t>
            </a:r>
            <a:endParaRPr lang="en-US" sz="1100"/>
          </a:p>
        </p:txBody>
      </p:sp>
      <p:sp>
        <p:nvSpPr>
          <p:cNvPr id="10" name="Freeform 10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11" name="TextBox 11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Deep RAG Implementation</a:t>
            </a:r>
            <a:endParaRPr lang="en-US" sz="11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3325" y="1769745"/>
            <a:ext cx="5232400" cy="4364355"/>
            <a:chOff x="1022247" y="1769914"/>
            <a:chExt cx="5232251" cy="4364186"/>
          </a:xfrm>
          <a:solidFill>
            <a:srgbClr val="F7F8FC"/>
          </a:solidFill>
        </p:grpSpPr>
        <p:sp>
          <p:nvSpPr>
            <p:cNvPr id="3" name="Freeform 3"/>
            <p:cNvSpPr/>
            <p:nvPr/>
          </p:nvSpPr>
          <p:spPr>
            <a:xfrm>
              <a:off x="1022247" y="1769914"/>
              <a:ext cx="5232251" cy="4364186"/>
            </a:xfrm>
            <a:custGeom>
              <a:avLst/>
              <a:gdLst/>
              <a:ahLst/>
              <a:cxnLst/>
              <a:rect l="l" t="t" r="r" b="b"/>
              <a:pathLst>
                <a:path w="5232251" h="4239000">
                  <a:moveTo>
                    <a:pt x="575868" y="0"/>
                  </a:moveTo>
                  <a:lnTo>
                    <a:pt x="4096415" y="0"/>
                  </a:lnTo>
                  <a:lnTo>
                    <a:pt x="5232251" y="4239000"/>
                  </a:lnTo>
                  <a:lnTo>
                    <a:pt x="575868" y="4239000"/>
                  </a:lnTo>
                  <a:cubicBezTo>
                    <a:pt x="257825" y="4239000"/>
                    <a:pt x="0" y="3981175"/>
                    <a:pt x="0" y="3663132"/>
                  </a:cubicBezTo>
                  <a:lnTo>
                    <a:pt x="0" y="575868"/>
                  </a:lnTo>
                  <a:cubicBezTo>
                    <a:pt x="0" y="257825"/>
                    <a:pt x="257825" y="0"/>
                    <a:pt x="575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170" tIns="46990" rIns="90170" bIns="4699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4" name="AutoShape 4"/>
            <p:cNvSpPr/>
            <p:nvPr/>
          </p:nvSpPr>
          <p:spPr>
            <a:xfrm>
              <a:off x="1203707" y="2017434"/>
              <a:ext cx="803982" cy="80397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170" tIns="46990" rIns="90170" bIns="4699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1260827" y="2074554"/>
              <a:ext cx="689743" cy="689741"/>
            </a:xfrm>
            <a:prstGeom prst="ellipse">
              <a:avLst/>
            </a:prstGeom>
            <a:solidFill>
              <a:srgbClr val="DB615E"/>
            </a:solidFill>
          </p:spPr>
          <p:txBody>
            <a:bodyPr vert="horz" wrap="square" lIns="90170" tIns="46990" rIns="90170" bIns="4699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6" name="Freeform 6"/>
            <p:cNvSpPr/>
            <p:nvPr/>
          </p:nvSpPr>
          <p:spPr>
            <a:xfrm>
              <a:off x="1508705" y="2315382"/>
              <a:ext cx="193988" cy="208085"/>
            </a:xfrm>
            <a:custGeom>
              <a:avLst/>
              <a:gdLst/>
              <a:ahLst/>
              <a:cxnLst/>
              <a:rect l="l" t="t" r="r" b="b"/>
              <a:pathLst>
                <a:path w="487477" h="522922">
                  <a:moveTo>
                    <a:pt x="8356" y="512114"/>
                  </a:moveTo>
                  <a:lnTo>
                    <a:pt x="8356" y="512114"/>
                  </a:lnTo>
                  <a:lnTo>
                    <a:pt x="8356" y="512114"/>
                  </a:lnTo>
                  <a:lnTo>
                    <a:pt x="7404" y="511161"/>
                  </a:lnTo>
                  <a:cubicBezTo>
                    <a:pt x="6451" y="510209"/>
                    <a:pt x="6451" y="509256"/>
                    <a:pt x="5499" y="508303"/>
                  </a:cubicBezTo>
                  <a:lnTo>
                    <a:pt x="5499" y="508303"/>
                  </a:lnTo>
                  <a:lnTo>
                    <a:pt x="5499" y="507351"/>
                  </a:lnTo>
                  <a:lnTo>
                    <a:pt x="4546" y="505446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2641" y="501636"/>
                  </a:lnTo>
                  <a:cubicBezTo>
                    <a:pt x="2641" y="501636"/>
                    <a:pt x="2641" y="500684"/>
                    <a:pt x="2641" y="500684"/>
                  </a:cubicBezTo>
                  <a:cubicBezTo>
                    <a:pt x="2641" y="499731"/>
                    <a:pt x="2641" y="499731"/>
                    <a:pt x="1689" y="498778"/>
                  </a:cubicBezTo>
                  <a:cubicBezTo>
                    <a:pt x="1689" y="497826"/>
                    <a:pt x="736" y="495921"/>
                    <a:pt x="736" y="494968"/>
                  </a:cubicBezTo>
                  <a:lnTo>
                    <a:pt x="736" y="492111"/>
                  </a:lnTo>
                  <a:cubicBezTo>
                    <a:pt x="736" y="490206"/>
                    <a:pt x="736" y="487349"/>
                    <a:pt x="736" y="485443"/>
                  </a:cubicBezTo>
                  <a:cubicBezTo>
                    <a:pt x="736" y="478776"/>
                    <a:pt x="2641" y="473061"/>
                    <a:pt x="5499" y="467346"/>
                  </a:cubicBezTo>
                  <a:lnTo>
                    <a:pt x="155041" y="151116"/>
                  </a:lnTo>
                  <a:cubicBezTo>
                    <a:pt x="157899" y="146353"/>
                    <a:pt x="158851" y="140639"/>
                    <a:pt x="158851" y="134924"/>
                  </a:cubicBezTo>
                  <a:lnTo>
                    <a:pt x="158851" y="19671"/>
                  </a:lnTo>
                  <a:lnTo>
                    <a:pt x="120751" y="19671"/>
                  </a:lnTo>
                  <a:lnTo>
                    <a:pt x="120751" y="621"/>
                  </a:lnTo>
                  <a:lnTo>
                    <a:pt x="368401" y="621"/>
                  </a:lnTo>
                  <a:lnTo>
                    <a:pt x="368401" y="19671"/>
                  </a:lnTo>
                  <a:lnTo>
                    <a:pt x="330301" y="19671"/>
                  </a:lnTo>
                  <a:lnTo>
                    <a:pt x="330301" y="134924"/>
                  </a:lnTo>
                  <a:cubicBezTo>
                    <a:pt x="330301" y="140639"/>
                    <a:pt x="331254" y="146353"/>
                    <a:pt x="334111" y="151116"/>
                  </a:cubicBezTo>
                  <a:lnTo>
                    <a:pt x="483654" y="467346"/>
                  </a:lnTo>
                  <a:cubicBezTo>
                    <a:pt x="489368" y="478776"/>
                    <a:pt x="489368" y="492111"/>
                    <a:pt x="485558" y="504493"/>
                  </a:cubicBezTo>
                  <a:lnTo>
                    <a:pt x="485558" y="504493"/>
                  </a:lnTo>
                  <a:lnTo>
                    <a:pt x="484606" y="506399"/>
                  </a:lnTo>
                  <a:cubicBezTo>
                    <a:pt x="479843" y="515924"/>
                    <a:pt x="470318" y="522591"/>
                    <a:pt x="459841" y="523543"/>
                  </a:cubicBezTo>
                  <a:lnTo>
                    <a:pt x="457936" y="523543"/>
                  </a:lnTo>
                  <a:lnTo>
                    <a:pt x="32168" y="523543"/>
                  </a:lnTo>
                  <a:lnTo>
                    <a:pt x="30264" y="523543"/>
                  </a:lnTo>
                  <a:cubicBezTo>
                    <a:pt x="29311" y="523543"/>
                    <a:pt x="28358" y="523543"/>
                    <a:pt x="27406" y="523543"/>
                  </a:cubicBezTo>
                  <a:cubicBezTo>
                    <a:pt x="26454" y="523543"/>
                    <a:pt x="24549" y="523543"/>
                    <a:pt x="23596" y="522591"/>
                  </a:cubicBezTo>
                  <a:lnTo>
                    <a:pt x="23596" y="522591"/>
                  </a:lnTo>
                  <a:cubicBezTo>
                    <a:pt x="21691" y="521639"/>
                    <a:pt x="19786" y="521639"/>
                    <a:pt x="17881" y="520686"/>
                  </a:cubicBezTo>
                  <a:lnTo>
                    <a:pt x="15976" y="519734"/>
                  </a:lnTo>
                  <a:cubicBezTo>
                    <a:pt x="15976" y="519734"/>
                    <a:pt x="15024" y="519734"/>
                    <a:pt x="15024" y="518781"/>
                  </a:cubicBezTo>
                  <a:cubicBezTo>
                    <a:pt x="13118" y="517828"/>
                    <a:pt x="11214" y="515924"/>
                    <a:pt x="10261" y="514971"/>
                  </a:cubicBezTo>
                  <a:lnTo>
                    <a:pt x="8356" y="512114"/>
                  </a:lnTo>
                  <a:lnTo>
                    <a:pt x="8356" y="512114"/>
                  </a:lnTo>
                  <a:close/>
                  <a:moveTo>
                    <a:pt x="255054" y="402576"/>
                  </a:moveTo>
                  <a:lnTo>
                    <a:pt x="252196" y="404481"/>
                  </a:lnTo>
                  <a:lnTo>
                    <a:pt x="246481" y="408291"/>
                  </a:lnTo>
                  <a:cubicBezTo>
                    <a:pt x="198856" y="439724"/>
                    <a:pt x="119799" y="440676"/>
                    <a:pt x="55029" y="414959"/>
                  </a:cubicBezTo>
                  <a:lnTo>
                    <a:pt x="51218" y="413053"/>
                  </a:lnTo>
                  <a:lnTo>
                    <a:pt x="22643" y="474014"/>
                  </a:lnTo>
                  <a:lnTo>
                    <a:pt x="21691" y="475918"/>
                  </a:lnTo>
                  <a:cubicBezTo>
                    <a:pt x="18833" y="482586"/>
                    <a:pt x="18833" y="490206"/>
                    <a:pt x="21691" y="495921"/>
                  </a:cubicBezTo>
                  <a:cubicBezTo>
                    <a:pt x="22643" y="498778"/>
                    <a:pt x="25501" y="501636"/>
                    <a:pt x="29311" y="502589"/>
                  </a:cubicBezTo>
                  <a:lnTo>
                    <a:pt x="30264" y="502589"/>
                  </a:lnTo>
                  <a:lnTo>
                    <a:pt x="31216" y="502589"/>
                  </a:lnTo>
                  <a:lnTo>
                    <a:pt x="456983" y="502589"/>
                  </a:lnTo>
                  <a:lnTo>
                    <a:pt x="457936" y="502589"/>
                  </a:lnTo>
                  <a:cubicBezTo>
                    <a:pt x="461746" y="502589"/>
                    <a:pt x="464604" y="499731"/>
                    <a:pt x="466508" y="495921"/>
                  </a:cubicBezTo>
                  <a:cubicBezTo>
                    <a:pt x="468414" y="490206"/>
                    <a:pt x="469366" y="483539"/>
                    <a:pt x="467461" y="477824"/>
                  </a:cubicBezTo>
                  <a:lnTo>
                    <a:pt x="466508" y="475918"/>
                  </a:lnTo>
                  <a:lnTo>
                    <a:pt x="465556" y="474014"/>
                  </a:lnTo>
                  <a:lnTo>
                    <a:pt x="423646" y="385431"/>
                  </a:lnTo>
                  <a:cubicBezTo>
                    <a:pt x="365543" y="372096"/>
                    <a:pt x="296011" y="376859"/>
                    <a:pt x="255054" y="402576"/>
                  </a:cubicBezTo>
                  <a:close/>
                  <a:moveTo>
                    <a:pt x="305536" y="255891"/>
                  </a:moveTo>
                  <a:cubicBezTo>
                    <a:pt x="287439" y="255891"/>
                    <a:pt x="272199" y="271131"/>
                    <a:pt x="272199" y="289228"/>
                  </a:cubicBezTo>
                  <a:cubicBezTo>
                    <a:pt x="272199" y="307326"/>
                    <a:pt x="287439" y="322566"/>
                    <a:pt x="305536" y="322566"/>
                  </a:cubicBezTo>
                  <a:cubicBezTo>
                    <a:pt x="323633" y="322566"/>
                    <a:pt x="338874" y="307326"/>
                    <a:pt x="338874" y="289228"/>
                  </a:cubicBezTo>
                  <a:cubicBezTo>
                    <a:pt x="338874" y="270178"/>
                    <a:pt x="323633" y="255891"/>
                    <a:pt x="305536" y="255891"/>
                  </a:cubicBezTo>
                  <a:close/>
                </a:path>
              </a:pathLst>
            </a:custGeom>
            <a:grpFill/>
          </p:spPr>
          <p:txBody>
            <a:bodyPr vert="horz" wrap="square" lIns="90170" tIns="46990" rIns="90170" bIns="46990" anchor="ctr">
              <a:normAutofit fontScale="47500" lnSpcReduction="20000"/>
            </a:bodyPr>
            <a:lstStyle/>
            <a:p>
              <a:pPr marL="0" algn="ctr"/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79745" y="1769745"/>
            <a:ext cx="5407631" cy="4364355"/>
            <a:chOff x="5399051" y="1769914"/>
            <a:chExt cx="5407482" cy="4364186"/>
          </a:xfrm>
          <a:solidFill>
            <a:srgbClr val="F7F8FC"/>
          </a:solidFill>
        </p:grpSpPr>
        <p:sp>
          <p:nvSpPr>
            <p:cNvPr id="8" name="Freeform 8"/>
            <p:cNvSpPr/>
            <p:nvPr/>
          </p:nvSpPr>
          <p:spPr>
            <a:xfrm>
              <a:off x="5399051" y="1769914"/>
              <a:ext cx="5407482" cy="4364186"/>
            </a:xfrm>
            <a:custGeom>
              <a:avLst/>
              <a:gdLst/>
              <a:ahLst/>
              <a:cxnLst/>
              <a:rect l="l" t="t" r="r" b="b"/>
              <a:pathLst>
                <a:path w="5407482" h="4239000">
                  <a:moveTo>
                    <a:pt x="0" y="0"/>
                  </a:moveTo>
                  <a:lnTo>
                    <a:pt x="4831614" y="0"/>
                  </a:lnTo>
                  <a:cubicBezTo>
                    <a:pt x="5149657" y="0"/>
                    <a:pt x="5407482" y="257825"/>
                    <a:pt x="5407482" y="575868"/>
                  </a:cubicBezTo>
                  <a:lnTo>
                    <a:pt x="5407482" y="3663132"/>
                  </a:lnTo>
                  <a:cubicBezTo>
                    <a:pt x="5407482" y="3981175"/>
                    <a:pt x="5149657" y="4239000"/>
                    <a:pt x="4831614" y="4239000"/>
                  </a:cubicBezTo>
                  <a:lnTo>
                    <a:pt x="1135837" y="4239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0170" tIns="46990" rIns="90170" bIns="4699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9" name="AutoShape 9"/>
            <p:cNvSpPr/>
            <p:nvPr/>
          </p:nvSpPr>
          <p:spPr>
            <a:xfrm>
              <a:off x="9804460" y="5125857"/>
              <a:ext cx="803982" cy="80397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0170" tIns="46990" rIns="90170" bIns="4699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9861580" y="5182976"/>
              <a:ext cx="689743" cy="689741"/>
            </a:xfrm>
            <a:prstGeom prst="ellipse">
              <a:avLst/>
            </a:prstGeom>
            <a:solidFill>
              <a:srgbClr val="DB615E"/>
            </a:solidFill>
          </p:spPr>
          <p:txBody>
            <a:bodyPr vert="horz" wrap="square" lIns="90170" tIns="46990" rIns="90170" bIns="46990" anchor="ctr">
              <a:normAutofit/>
            </a:bodyPr>
            <a:lstStyle/>
            <a:p>
              <a:pPr marL="0" algn="ctr"/>
              <a:endParaRPr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0109457" y="5423804"/>
              <a:ext cx="193988" cy="208085"/>
            </a:xfrm>
            <a:custGeom>
              <a:avLst/>
              <a:gdLst/>
              <a:ahLst/>
              <a:cxnLst/>
              <a:rect l="l" t="t" r="r" b="b"/>
              <a:pathLst>
                <a:path w="487477" h="522922">
                  <a:moveTo>
                    <a:pt x="8356" y="512114"/>
                  </a:moveTo>
                  <a:lnTo>
                    <a:pt x="8356" y="512114"/>
                  </a:lnTo>
                  <a:lnTo>
                    <a:pt x="8356" y="512114"/>
                  </a:lnTo>
                  <a:lnTo>
                    <a:pt x="7404" y="511161"/>
                  </a:lnTo>
                  <a:cubicBezTo>
                    <a:pt x="6451" y="510209"/>
                    <a:pt x="6451" y="509256"/>
                    <a:pt x="5499" y="508303"/>
                  </a:cubicBezTo>
                  <a:lnTo>
                    <a:pt x="5499" y="508303"/>
                  </a:lnTo>
                  <a:lnTo>
                    <a:pt x="5499" y="507351"/>
                  </a:lnTo>
                  <a:lnTo>
                    <a:pt x="4546" y="505446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2641" y="501636"/>
                  </a:lnTo>
                  <a:cubicBezTo>
                    <a:pt x="2641" y="501636"/>
                    <a:pt x="2641" y="500684"/>
                    <a:pt x="2641" y="500684"/>
                  </a:cubicBezTo>
                  <a:cubicBezTo>
                    <a:pt x="2641" y="499731"/>
                    <a:pt x="2641" y="499731"/>
                    <a:pt x="1689" y="498778"/>
                  </a:cubicBezTo>
                  <a:cubicBezTo>
                    <a:pt x="1689" y="497826"/>
                    <a:pt x="736" y="495921"/>
                    <a:pt x="736" y="494968"/>
                  </a:cubicBezTo>
                  <a:lnTo>
                    <a:pt x="736" y="492111"/>
                  </a:lnTo>
                  <a:cubicBezTo>
                    <a:pt x="736" y="490206"/>
                    <a:pt x="736" y="487349"/>
                    <a:pt x="736" y="485443"/>
                  </a:cubicBezTo>
                  <a:cubicBezTo>
                    <a:pt x="736" y="478776"/>
                    <a:pt x="2641" y="473061"/>
                    <a:pt x="5499" y="467346"/>
                  </a:cubicBezTo>
                  <a:lnTo>
                    <a:pt x="155041" y="151116"/>
                  </a:lnTo>
                  <a:cubicBezTo>
                    <a:pt x="157899" y="146353"/>
                    <a:pt x="158851" y="140639"/>
                    <a:pt x="158851" y="134924"/>
                  </a:cubicBezTo>
                  <a:lnTo>
                    <a:pt x="158851" y="19671"/>
                  </a:lnTo>
                  <a:lnTo>
                    <a:pt x="120751" y="19671"/>
                  </a:lnTo>
                  <a:lnTo>
                    <a:pt x="120751" y="621"/>
                  </a:lnTo>
                  <a:lnTo>
                    <a:pt x="368401" y="621"/>
                  </a:lnTo>
                  <a:lnTo>
                    <a:pt x="368401" y="19671"/>
                  </a:lnTo>
                  <a:lnTo>
                    <a:pt x="330301" y="19671"/>
                  </a:lnTo>
                  <a:lnTo>
                    <a:pt x="330301" y="134924"/>
                  </a:lnTo>
                  <a:cubicBezTo>
                    <a:pt x="330301" y="140639"/>
                    <a:pt x="331254" y="146353"/>
                    <a:pt x="334111" y="151116"/>
                  </a:cubicBezTo>
                  <a:lnTo>
                    <a:pt x="483654" y="467346"/>
                  </a:lnTo>
                  <a:cubicBezTo>
                    <a:pt x="489368" y="478776"/>
                    <a:pt x="489368" y="492111"/>
                    <a:pt x="485558" y="504493"/>
                  </a:cubicBezTo>
                  <a:lnTo>
                    <a:pt x="485558" y="504493"/>
                  </a:lnTo>
                  <a:lnTo>
                    <a:pt x="484606" y="506399"/>
                  </a:lnTo>
                  <a:cubicBezTo>
                    <a:pt x="479843" y="515924"/>
                    <a:pt x="470318" y="522591"/>
                    <a:pt x="459841" y="523543"/>
                  </a:cubicBezTo>
                  <a:lnTo>
                    <a:pt x="457936" y="523543"/>
                  </a:lnTo>
                  <a:lnTo>
                    <a:pt x="32168" y="523543"/>
                  </a:lnTo>
                  <a:lnTo>
                    <a:pt x="30264" y="523543"/>
                  </a:lnTo>
                  <a:cubicBezTo>
                    <a:pt x="29311" y="523543"/>
                    <a:pt x="28358" y="523543"/>
                    <a:pt x="27406" y="523543"/>
                  </a:cubicBezTo>
                  <a:cubicBezTo>
                    <a:pt x="26454" y="523543"/>
                    <a:pt x="24549" y="523543"/>
                    <a:pt x="23596" y="522591"/>
                  </a:cubicBezTo>
                  <a:lnTo>
                    <a:pt x="23596" y="522591"/>
                  </a:lnTo>
                  <a:cubicBezTo>
                    <a:pt x="21691" y="521639"/>
                    <a:pt x="19786" y="521639"/>
                    <a:pt x="17881" y="520686"/>
                  </a:cubicBezTo>
                  <a:lnTo>
                    <a:pt x="15976" y="519734"/>
                  </a:lnTo>
                  <a:cubicBezTo>
                    <a:pt x="15976" y="519734"/>
                    <a:pt x="15024" y="519734"/>
                    <a:pt x="15024" y="518781"/>
                  </a:cubicBezTo>
                  <a:cubicBezTo>
                    <a:pt x="13118" y="517828"/>
                    <a:pt x="11214" y="515924"/>
                    <a:pt x="10261" y="514971"/>
                  </a:cubicBezTo>
                  <a:lnTo>
                    <a:pt x="8356" y="512114"/>
                  </a:lnTo>
                  <a:lnTo>
                    <a:pt x="8356" y="512114"/>
                  </a:lnTo>
                  <a:close/>
                  <a:moveTo>
                    <a:pt x="255054" y="402576"/>
                  </a:moveTo>
                  <a:lnTo>
                    <a:pt x="252196" y="404481"/>
                  </a:lnTo>
                  <a:lnTo>
                    <a:pt x="246481" y="408291"/>
                  </a:lnTo>
                  <a:cubicBezTo>
                    <a:pt x="198856" y="439724"/>
                    <a:pt x="119799" y="440676"/>
                    <a:pt x="55029" y="414959"/>
                  </a:cubicBezTo>
                  <a:lnTo>
                    <a:pt x="51218" y="413053"/>
                  </a:lnTo>
                  <a:lnTo>
                    <a:pt x="22643" y="474014"/>
                  </a:lnTo>
                  <a:lnTo>
                    <a:pt x="21691" y="475918"/>
                  </a:lnTo>
                  <a:cubicBezTo>
                    <a:pt x="18833" y="482586"/>
                    <a:pt x="18833" y="490206"/>
                    <a:pt x="21691" y="495921"/>
                  </a:cubicBezTo>
                  <a:cubicBezTo>
                    <a:pt x="22643" y="498778"/>
                    <a:pt x="25501" y="501636"/>
                    <a:pt x="29311" y="502589"/>
                  </a:cubicBezTo>
                  <a:lnTo>
                    <a:pt x="30264" y="502589"/>
                  </a:lnTo>
                  <a:lnTo>
                    <a:pt x="31216" y="502589"/>
                  </a:lnTo>
                  <a:lnTo>
                    <a:pt x="456983" y="502589"/>
                  </a:lnTo>
                  <a:lnTo>
                    <a:pt x="457936" y="502589"/>
                  </a:lnTo>
                  <a:cubicBezTo>
                    <a:pt x="461746" y="502589"/>
                    <a:pt x="464604" y="499731"/>
                    <a:pt x="466508" y="495921"/>
                  </a:cubicBezTo>
                  <a:cubicBezTo>
                    <a:pt x="468414" y="490206"/>
                    <a:pt x="469366" y="483539"/>
                    <a:pt x="467461" y="477824"/>
                  </a:cubicBezTo>
                  <a:lnTo>
                    <a:pt x="466508" y="475918"/>
                  </a:lnTo>
                  <a:lnTo>
                    <a:pt x="465556" y="474014"/>
                  </a:lnTo>
                  <a:lnTo>
                    <a:pt x="423646" y="385431"/>
                  </a:lnTo>
                  <a:cubicBezTo>
                    <a:pt x="365543" y="372096"/>
                    <a:pt x="296011" y="376859"/>
                    <a:pt x="255054" y="402576"/>
                  </a:cubicBezTo>
                  <a:close/>
                  <a:moveTo>
                    <a:pt x="305536" y="255891"/>
                  </a:moveTo>
                  <a:cubicBezTo>
                    <a:pt x="287439" y="255891"/>
                    <a:pt x="272199" y="271131"/>
                    <a:pt x="272199" y="289228"/>
                  </a:cubicBezTo>
                  <a:cubicBezTo>
                    <a:pt x="272199" y="307326"/>
                    <a:pt x="287439" y="322566"/>
                    <a:pt x="305536" y="322566"/>
                  </a:cubicBezTo>
                  <a:cubicBezTo>
                    <a:pt x="323633" y="322566"/>
                    <a:pt x="338874" y="307326"/>
                    <a:pt x="338874" y="289228"/>
                  </a:cubicBezTo>
                  <a:cubicBezTo>
                    <a:pt x="338874" y="270178"/>
                    <a:pt x="323633" y="255891"/>
                    <a:pt x="305536" y="255891"/>
                  </a:cubicBezTo>
                  <a:close/>
                </a:path>
              </a:pathLst>
            </a:custGeom>
            <a:grpFill/>
          </p:spPr>
          <p:txBody>
            <a:bodyPr vert="horz" wrap="square" lIns="90170" tIns="46990" rIns="90170" bIns="46990" anchor="ctr">
              <a:normAutofit fontScale="47500" lnSpcReduction="20000"/>
            </a:bodyPr>
            <a:lstStyle/>
            <a:p>
              <a:pPr marL="0" algn="ctr"/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3500" y="2789555"/>
            <a:ext cx="4248000" cy="792000"/>
          </a:xfrm>
          <a:prstGeom prst="rect">
            <a:avLst/>
          </a:prstGeom>
        </p:spPr>
        <p:txBody>
          <a:bodyPr vert="horz" wrap="square" lIns="90170" tIns="46990" rIns="90170" bIns="46990" rtlCol="0" anchor="b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Auto Generation</a:t>
            </a: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1333500" y="3581400"/>
            <a:ext cx="4248000" cy="1980000"/>
          </a:xfrm>
          <a:prstGeom prst="rect">
            <a:avLst/>
          </a:prstGeom>
          <a:noFill/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just" fontAlgn="auto">
              <a:lnSpc>
                <a:spcPct val="150000"/>
              </a:lnSpc>
            </a:pPr>
            <a:r>
              <a:rPr lang="en-US" sz="1500" b="0" i="0" u="none" baseline="0">
                <a:solidFill>
                  <a:srgbClr val="333333"/>
                </a:solidFill>
                <a:latin typeface="思源黑体 Normal"/>
                <a:ea typeface="思源黑体 Normal"/>
              </a:rPr>
              <a:t>Automated citation and bibliography generation to maintain research integrity.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3985" y="1996440"/>
            <a:ext cx="4248000" cy="792000"/>
          </a:xfrm>
          <a:prstGeom prst="rect">
            <a:avLst/>
          </a:prstGeom>
        </p:spPr>
        <p:txBody>
          <a:bodyPr vert="horz" wrap="square" lIns="90170" tIns="46990" rIns="90170" bIns="46990" rtlCol="0" anchor="b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Streamlined Process</a:t>
            </a:r>
            <a:endParaRPr lang="en-US" sz="1100"/>
          </a:p>
        </p:txBody>
      </p:sp>
      <p:sp>
        <p:nvSpPr>
          <p:cNvPr id="15" name="AutoShape 15"/>
          <p:cNvSpPr/>
          <p:nvPr/>
        </p:nvSpPr>
        <p:spPr>
          <a:xfrm>
            <a:off x="6483985" y="2789555"/>
            <a:ext cx="4248000" cy="1980000"/>
          </a:xfrm>
          <a:prstGeom prst="rect">
            <a:avLst/>
          </a:prstGeom>
          <a:noFill/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just" fontAlgn="auto">
              <a:lnSpc>
                <a:spcPct val="150000"/>
              </a:lnSpc>
            </a:pPr>
            <a:r>
              <a:rPr lang="en-US" sz="1500" b="0" i="0" u="none" baseline="0">
                <a:solidFill>
                  <a:srgbClr val="333333"/>
                </a:solidFill>
                <a:latin typeface="思源黑体 Normal"/>
                <a:ea typeface="思源黑体 Normal"/>
              </a:rPr>
              <a:t>Improving efficiency across research workflows by reducing manual tasks and errors.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17" name="TextBox 17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Automation of Citations</a:t>
            </a:r>
            <a:endParaRPr lang="en-US" sz="1100"/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0" y="5807395"/>
            <a:ext cx="12192000" cy="0"/>
          </a:xfrm>
          <a:prstGeom prst="line">
            <a:avLst/>
          </a:prstGeom>
          <a:ln w="12700">
            <a:solidFill>
              <a:schemeClr val="tx1">
                <a:alpha val="40000"/>
                <a:lumMod val="50000"/>
                <a:lumOff val="50000"/>
              </a:schemeClr>
            </a:solidFill>
          </a:ln>
        </p:spPr>
      </p:cxnSp>
      <p:cxnSp>
        <p:nvCxnSpPr>
          <p:cNvPr id="3" name="Connector 3"/>
          <p:cNvCxnSpPr/>
          <p:nvPr/>
        </p:nvCxnSpPr>
        <p:spPr>
          <a:xfrm flipH="1" flipV="1">
            <a:off x="5385371" y="3200400"/>
            <a:ext cx="1" cy="2546316"/>
          </a:xfrm>
          <a:prstGeom prst="line">
            <a:avLst/>
          </a:prstGeom>
          <a:ln w="12700">
            <a:solidFill>
              <a:schemeClr val="tx1">
                <a:alpha val="40000"/>
                <a:lumMod val="50000"/>
                <a:lumOff val="50000"/>
              </a:schemeClr>
            </a:solidFill>
          </a:ln>
        </p:spPr>
      </p:cxnSp>
      <p:sp>
        <p:nvSpPr>
          <p:cNvPr id="4" name="AutoShape 4"/>
          <p:cNvSpPr/>
          <p:nvPr/>
        </p:nvSpPr>
        <p:spPr>
          <a:xfrm>
            <a:off x="5324692" y="5746716"/>
            <a:ext cx="121359" cy="1213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5" name="AutoShape 5"/>
          <p:cNvSpPr/>
          <p:nvPr/>
        </p:nvSpPr>
        <p:spPr>
          <a:xfrm>
            <a:off x="770255" y="2823210"/>
            <a:ext cx="4953635" cy="468630"/>
          </a:xfrm>
          <a:prstGeom prst="rect">
            <a:avLst/>
          </a:prstGeom>
          <a:gradFill>
            <a:gsLst>
              <a:gs pos="0">
                <a:srgbClr val="DB615E"/>
              </a:gs>
              <a:gs pos="74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15000000"/>
          </a:gradFill>
          <a:ln>
            <a:noFill/>
          </a:ln>
        </p:spPr>
        <p:txBody>
          <a:bodyPr vert="horz" lIns="144000" tIns="45720" rIns="91440" bIns="45720" anchor="ctr"/>
          <a:lstStyle/>
          <a:p>
            <a:pPr marL="0" algn="l"/>
            <a:r>
              <a:rPr lang="en-US" sz="20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Collaborative Environment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5385371" y="3292034"/>
            <a:ext cx="342035" cy="149362"/>
          </a:xfrm>
          <a:prstGeom prst="rtTriangle">
            <a:avLst/>
          </a:prstGeom>
          <a:solidFill>
            <a:srgbClr val="DB615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cxnSp>
        <p:nvCxnSpPr>
          <p:cNvPr id="7" name="Connector 7"/>
          <p:cNvCxnSpPr/>
          <p:nvPr/>
        </p:nvCxnSpPr>
        <p:spPr>
          <a:xfrm flipH="1" flipV="1">
            <a:off x="10528866" y="2276475"/>
            <a:ext cx="1" cy="3470241"/>
          </a:xfrm>
          <a:prstGeom prst="line">
            <a:avLst/>
          </a:prstGeom>
          <a:ln w="12700">
            <a:solidFill>
              <a:schemeClr val="tx1">
                <a:alpha val="40000"/>
                <a:lumMod val="50000"/>
                <a:lumOff val="50000"/>
              </a:schemeClr>
            </a:solidFill>
          </a:ln>
        </p:spPr>
      </p:cxnSp>
      <p:sp>
        <p:nvSpPr>
          <p:cNvPr id="8" name="AutoShape 8"/>
          <p:cNvSpPr/>
          <p:nvPr/>
        </p:nvSpPr>
        <p:spPr>
          <a:xfrm flipV="1">
            <a:off x="10535688" y="2354858"/>
            <a:ext cx="342035" cy="149362"/>
          </a:xfrm>
          <a:prstGeom prst="rtTriangle">
            <a:avLst/>
          </a:prstGeom>
          <a:solidFill>
            <a:srgbClr val="DB615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10468187" y="5746716"/>
            <a:ext cx="121359" cy="1213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5906135" y="1885950"/>
            <a:ext cx="4953635" cy="468630"/>
          </a:xfrm>
          <a:prstGeom prst="rect">
            <a:avLst/>
          </a:prstGeom>
          <a:gradFill>
            <a:gsLst>
              <a:gs pos="0">
                <a:srgbClr val="DB615E"/>
              </a:gs>
              <a:gs pos="74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15000000"/>
          </a:gradFill>
          <a:ln>
            <a:noFill/>
          </a:ln>
        </p:spPr>
        <p:txBody>
          <a:bodyPr vert="horz" lIns="144000" tIns="45720" rIns="91440" bIns="45720" anchor="ctr"/>
          <a:lstStyle/>
          <a:p>
            <a:pPr marL="0" algn="l"/>
            <a:r>
              <a:rPr lang="en-US" sz="2000" b="1" i="0" u="none" spc="100" baseline="0">
                <a:solidFill>
                  <a:srgbClr val="DB615E"/>
                </a:solidFill>
                <a:latin typeface="思源黑体 Normal"/>
                <a:ea typeface="思源黑体 Normal"/>
              </a:rPr>
              <a:t>Enhanced Productivity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8985" y="3291840"/>
            <a:ext cx="4615180" cy="2455545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6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Team collaboration features enable shared projects, facilitating cooperation among researchers and across teams.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916295" y="2354580"/>
            <a:ext cx="4615180" cy="2455545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6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Improving overall team productivity with collaborative efforts and insights capabilities.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Team Collaboration Features</a:t>
            </a:r>
            <a:endParaRPr lang="en-US" sz="1100"/>
          </a:p>
        </p:txBody>
      </p:sp>
      <p:sp>
        <p:nvSpPr>
          <p:cNvPr id="14" name="Freeform 14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base"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659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7F8FC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961390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DB615E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/>
          </a:bodyPr>
          <a:lstStyle/>
          <a:p>
            <a:pPr marL="0" algn="ctr">
              <a:spcBef>
                <a:spcPct val="0"/>
              </a:spcBef>
              <a:spcAft>
                <a:spcPct val="0"/>
              </a:spcAft>
            </a:pPr>
            <a:r>
              <a:rPr lang="en-US" sz="2400" b="1" i="0" u="none" baseline="0">
                <a:solidFill>
                  <a:schemeClr val="lt1"/>
                </a:solidFill>
                <a:latin typeface="思源黑体 Medium"/>
                <a:ea typeface="思源黑体 Medium"/>
              </a:rPr>
              <a:t>01</a:t>
            </a:r>
          </a:p>
        </p:txBody>
      </p:sp>
      <p:cxnSp>
        <p:nvCxnSpPr>
          <p:cNvPr id="4" name="Connector 4"/>
          <p:cNvCxnSpPr/>
          <p:nvPr/>
        </p:nvCxnSpPr>
        <p:spPr>
          <a:xfrm flipV="1">
            <a:off x="916305" y="3330575"/>
            <a:ext cx="4662805" cy="0"/>
          </a:xfrm>
          <a:prstGeom prst="line">
            <a:avLst/>
          </a:prstGeom>
          <a:ln w="22225">
            <a:solidFill>
              <a:srgbClr val="DB615E">
                <a:alpha val="50000"/>
              </a:srgbClr>
            </a:solidFill>
          </a:ln>
        </p:spPr>
      </p:cxnSp>
      <p:sp>
        <p:nvSpPr>
          <p:cNvPr id="5" name="AutoShape 5"/>
          <p:cNvSpPr/>
          <p:nvPr/>
        </p:nvSpPr>
        <p:spPr>
          <a:xfrm>
            <a:off x="6393815" y="2295525"/>
            <a:ext cx="5102225" cy="3612515"/>
          </a:xfrm>
          <a:prstGeom prst="roundRect">
            <a:avLst>
              <a:gd name="adj" fmla="val 0"/>
            </a:avLst>
          </a:prstGeom>
          <a:solidFill>
            <a:srgbClr val="F7F8FC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/>
          </a:bodyPr>
          <a:lstStyle/>
          <a:p>
            <a:pPr marL="0" algn="l"/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6657975" y="1760855"/>
            <a:ext cx="793750" cy="777875"/>
          </a:xfrm>
          <a:prstGeom prst="roundRect">
            <a:avLst>
              <a:gd name="adj" fmla="val 0"/>
            </a:avLst>
          </a:prstGeom>
          <a:solidFill>
            <a:srgbClr val="DB615E"/>
          </a:solidFill>
          <a:ln>
            <a:noFill/>
          </a:ln>
          <a:effectLst/>
        </p:spPr>
        <p:txBody>
          <a:bodyPr vert="horz" wrap="square" lIns="90170" tIns="46990" rIns="90170" bIns="46990" anchor="ctr">
            <a:normAutofit/>
          </a:bodyPr>
          <a:lstStyle/>
          <a:p>
            <a:pPr marL="0" algn="ctr">
              <a:spcBef>
                <a:spcPct val="0"/>
              </a:spcBef>
              <a:spcAft>
                <a:spcPct val="0"/>
              </a:spcAft>
            </a:pPr>
            <a:r>
              <a:rPr lang="en-US" sz="2400" b="1" i="0" u="none" baseline="0">
                <a:solidFill>
                  <a:schemeClr val="lt1"/>
                </a:solidFill>
                <a:latin typeface="思源黑体 Medium"/>
                <a:ea typeface="思源黑体 Medium"/>
              </a:rPr>
              <a:t>02</a:t>
            </a:r>
          </a:p>
        </p:txBody>
      </p:sp>
      <p:cxnSp>
        <p:nvCxnSpPr>
          <p:cNvPr id="7" name="Connector 7"/>
          <p:cNvCxnSpPr/>
          <p:nvPr/>
        </p:nvCxnSpPr>
        <p:spPr>
          <a:xfrm flipV="1">
            <a:off x="6614160" y="3336290"/>
            <a:ext cx="4662170" cy="0"/>
          </a:xfrm>
          <a:prstGeom prst="line">
            <a:avLst/>
          </a:prstGeom>
          <a:ln w="22225">
            <a:solidFill>
              <a:srgbClr val="DB615E">
                <a:alpha val="50000"/>
              </a:srgbClr>
            </a:solidFill>
          </a:ln>
        </p:spPr>
      </p:cxnSp>
      <p:sp>
        <p:nvSpPr>
          <p:cNvPr id="8" name="TextBox 8"/>
          <p:cNvSpPr txBox="1"/>
          <p:nvPr/>
        </p:nvSpPr>
        <p:spPr>
          <a:xfrm>
            <a:off x="961390" y="2872105"/>
            <a:ext cx="4536000" cy="43200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9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Enterprise-Ready Solutions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657975" y="2872105"/>
            <a:ext cx="4536000" cy="43200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9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Increased Reliability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961390" y="3514725"/>
            <a:ext cx="4536000" cy="216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algn="l"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Designed for enterprise environments with job persistence, retries, and observability for robustness.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6657975" y="3514725"/>
            <a:ext cx="4536000" cy="216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algn="l"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Assuraned reliability, scalability, and manageability with comprehensive support and maintenance features.</a:t>
            </a:r>
            <a:endParaRPr lang="en-US" sz="1100"/>
          </a:p>
        </p:txBody>
      </p:sp>
      <p:sp>
        <p:nvSpPr>
          <p:cNvPr id="12" name="Freeform 12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13" name="TextBox 13"/>
          <p:cNvSpPr txBox="1"/>
          <p:nvPr/>
        </p:nvSpPr>
        <p:spPr>
          <a:xfrm>
            <a:off x="781050" y="33083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Enterprise Scalability</a:t>
            </a:r>
            <a:endParaRPr lang="en-US" sz="1100"/>
          </a:p>
        </p:txBody>
      </p:sp>
    </p:spTree>
  </p:cSld>
  <p:clrMapOvr>
    <a:masterClrMapping/>
  </p:clrMapOvr>
  <p:transition spd="slow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Horizontal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2755" y="1631950"/>
            <a:ext cx="4478020" cy="7213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4400" b="1" i="0" u="none" baseline="0">
                <a:ln/>
                <a:solidFill>
                  <a:srgbClr val="DB615E"/>
                </a:solidFill>
                <a:effectLst/>
                <a:latin typeface="思源黑体 Medium"/>
                <a:ea typeface="思源黑体 Medium"/>
              </a:rPr>
              <a:t>PART    08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4262755" y="2353310"/>
            <a:ext cx="6796405" cy="17062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l" fontAlgn="auto"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sz="4400" b="1" i="0" u="none" spc="400" baseline="0">
                <a:solidFill>
                  <a:srgbClr val="DB615E"/>
                </a:solidFill>
                <a:latin typeface="思源黑体 Medium"/>
                <a:ea typeface="思源黑体 Medium"/>
              </a:rPr>
              <a:t>Conclusion</a:t>
            </a:r>
            <a:endParaRPr lang="en-US" sz="11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10800000">
            <a:off x="2148695" y="1338360"/>
            <a:ext cx="9000000" cy="2304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lIns="50800" tIns="50800" rIns="50800" bIns="50800" rtlCol="0" anchor="ctr">
            <a:normAutofit/>
          </a:bodyPr>
          <a:lstStyle/>
          <a:p>
            <a:pPr marL="0" indent="0" algn="ctr">
              <a:lnSpc>
                <a:spcPts val="2725"/>
              </a:lnSpc>
              <a:spcBef>
                <a:spcPct val="0"/>
              </a:spcBef>
              <a:defRPr/>
            </a:pP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 rot="-10800000">
            <a:off x="2148695" y="4026950"/>
            <a:ext cx="9000000" cy="2304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lIns="50800" tIns="50800" rIns="50800" bIns="50800" rtlCol="0" anchor="ctr">
            <a:normAutofit/>
          </a:bodyPr>
          <a:lstStyle/>
          <a:p>
            <a:pPr marL="0" indent="0" algn="ctr">
              <a:lnSpc>
                <a:spcPts val="2725"/>
              </a:lnSpc>
              <a:spcBef>
                <a:spcPct val="0"/>
              </a:spcBef>
              <a:defRPr/>
            </a:pPr>
            <a:endParaRPr lang="en-US" sz="1100"/>
          </a:p>
        </p:txBody>
      </p:sp>
      <p:grpSp>
        <p:nvGrpSpPr>
          <p:cNvPr id="4" name="Group 4"/>
          <p:cNvGrpSpPr/>
          <p:nvPr/>
        </p:nvGrpSpPr>
        <p:grpSpPr>
          <a:xfrm>
            <a:off x="928370" y="4625865"/>
            <a:ext cx="1106170" cy="1106170"/>
            <a:chOff x="892" y="7111"/>
            <a:chExt cx="1742" cy="1742"/>
          </a:xfrm>
          <a:solidFill>
            <a:schemeClr val="accent1">
              <a:lumMod val="7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892" y="7111"/>
              <a:ext cx="1742" cy="174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615E"/>
            </a:solidFill>
            <a:ln>
              <a:noFill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1083" y="7408"/>
              <a:ext cx="1361" cy="114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 anchorCtr="1">
              <a:normAutofit/>
            </a:bodyPr>
            <a:lstStyle/>
            <a:p>
              <a:pPr marL="0" indent="0" algn="ctr" fontAlgn="auto">
                <a:lnSpc>
                  <a:spcPct val="100000"/>
                </a:lnSpc>
                <a:defRPr/>
              </a:pPr>
              <a:r>
                <a:rPr lang="en-US" sz="2800" b="0" i="0" u="none" baseline="0">
                  <a:solidFill>
                    <a:srgbClr val="FFFFFF"/>
                  </a:solidFill>
                  <a:latin typeface="思源黑体 Normal"/>
                  <a:ea typeface="思源黑体 Normal"/>
                </a:rPr>
                <a:t>02</a:t>
              </a:r>
              <a:endParaRPr lang="en-US" sz="11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28545" y="4767580"/>
            <a:ext cx="8639810" cy="136779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Orchestration fragmented information into cohesive strategies, to enhance clarity and understanding.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2328545" y="4227195"/>
            <a:ext cx="8639810" cy="53975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Orchestration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2328545" y="2076450"/>
            <a:ext cx="8639810" cy="136779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Transitioning from manual to automated research processes for increased speed and accuracy.</a:t>
            </a:r>
            <a:endParaRPr lang="en-US" sz="1100"/>
          </a:p>
        </p:txBody>
      </p:sp>
      <p:grpSp>
        <p:nvGrpSpPr>
          <p:cNvPr id="10" name="Group 10"/>
          <p:cNvGrpSpPr/>
          <p:nvPr/>
        </p:nvGrpSpPr>
        <p:grpSpPr>
          <a:xfrm>
            <a:off x="928370" y="1937275"/>
            <a:ext cx="1106170" cy="1106170"/>
            <a:chOff x="1237" y="3051"/>
            <a:chExt cx="1742" cy="1742"/>
          </a:xfrm>
          <a:solidFill>
            <a:schemeClr val="accent1">
              <a:lumMod val="7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1237" y="3051"/>
              <a:ext cx="1742" cy="174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615E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428" y="3348"/>
              <a:ext cx="1361" cy="114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ctr" anchorCtr="1">
              <a:normAutofit/>
            </a:bodyPr>
            <a:lstStyle/>
            <a:p>
              <a:pPr marL="0" indent="0" algn="ctr" fontAlgn="auto">
                <a:lnSpc>
                  <a:spcPct val="100000"/>
                </a:lnSpc>
                <a:defRPr/>
              </a:pPr>
              <a:r>
                <a:rPr lang="en-US" sz="2800" b="0" i="0" u="none" baseline="0">
                  <a:solidFill>
                    <a:srgbClr val="FFFFFF"/>
                  </a:solidFill>
                  <a:latin typeface="思源黑体 Normal"/>
                  <a:ea typeface="思源黑体 Normal"/>
                </a:rPr>
                <a:t>01</a:t>
              </a:r>
              <a:endParaRPr lang="en-US" sz="110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28545" y="1536700"/>
            <a:ext cx="8639810" cy="53975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From Manual to Automated</a:t>
            </a:r>
            <a:endParaRPr lang="en-US" sz="1100"/>
          </a:p>
        </p:txBody>
      </p:sp>
      <p:sp>
        <p:nvSpPr>
          <p:cNvPr id="14" name="Freeform 14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chemeClr val="accent2"/>
          </a:solidFill>
        </p:spPr>
      </p:sp>
      <p:sp>
        <p:nvSpPr>
          <p:cNvPr id="15" name="TextBox 15"/>
          <p:cNvSpPr txBox="1"/>
          <p:nvPr/>
        </p:nvSpPr>
        <p:spPr>
          <a:xfrm>
            <a:off x="781050" y="33083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Transformation Overview</a:t>
            </a:r>
            <a:endParaRPr lang="en-US" sz="1100"/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ou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in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jpeg"/>
          <p:cNvPicPr>
            <a:picLocks noChangeAspect="1"/>
          </p:cNvPicPr>
          <p:nvPr/>
        </p:nvPicPr>
        <p:blipFill rotWithShape="1">
          <a:blip r:embed="rId2"/>
          <a:srcRect t="15412" b="15412"/>
          <a:stretch>
            <a:fillRect/>
          </a:stretch>
        </p:blipFill>
        <p:spPr>
          <a:xfrm>
            <a:off x="838200" y="4048125"/>
            <a:ext cx="4319905" cy="1993900"/>
          </a:xfrm>
          <a:custGeom>
            <a:avLst/>
            <a:gdLst/>
            <a:ahLst/>
            <a:cxnLst/>
            <a:rect l="0" t="0" r="0" b="0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3" name="image14.jpeg"/>
          <p:cNvPicPr>
            <a:picLocks noChangeAspect="1"/>
          </p:cNvPicPr>
          <p:nvPr/>
        </p:nvPicPr>
        <p:blipFill rotWithShape="1">
          <a:blip r:embed="rId3"/>
          <a:srcRect t="15420" b="15420"/>
          <a:stretch>
            <a:fillRect/>
          </a:stretch>
        </p:blipFill>
        <p:spPr>
          <a:xfrm>
            <a:off x="838201" y="1633220"/>
            <a:ext cx="4320000" cy="1993577"/>
          </a:xfrm>
          <a:custGeom>
            <a:avLst/>
            <a:gdLst/>
            <a:ahLst/>
            <a:cxnLst/>
            <a:rect l="0" t="0" r="0" b="0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4" name="TextBox 4"/>
          <p:cNvSpPr txBox="1"/>
          <p:nvPr/>
        </p:nvSpPr>
        <p:spPr>
          <a:xfrm>
            <a:off x="5739130" y="1586865"/>
            <a:ext cx="5689600" cy="431800"/>
          </a:xfrm>
          <a:prstGeom prst="rect">
            <a:avLst/>
          </a:prstGeom>
        </p:spPr>
        <p:txBody>
          <a:bodyPr vert="horz" wrap="square" lIns="90170" tIns="46990" rIns="90170" bIns="46990" rtlCol="0" anchor="b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Core Components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5739130" y="2032312"/>
            <a:ext cx="5689600" cy="1548130"/>
          </a:xfrm>
          <a:prstGeom prst="rect">
            <a:avLst/>
          </a:prstGeom>
          <a:noFill/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just" fontAlgn="auto">
              <a:lnSpc>
                <a:spcPct val="150000"/>
              </a:lnSpc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Built using a robust combination of key technologies: Gemini, Pathway, FastAPI, and React.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39130" y="4048125"/>
            <a:ext cx="5689600" cy="431800"/>
          </a:xfrm>
          <a:prstGeom prst="rect">
            <a:avLst/>
          </a:prstGeom>
        </p:spPr>
        <p:txBody>
          <a:bodyPr vert="horz" wrap="square" lIns="90170" tIns="46990" rIns="90170" bIns="46990" rtlCol="0" anchor="b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Integrated Platform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5739130" y="4493895"/>
            <a:ext cx="5689600" cy="1548130"/>
          </a:xfrm>
          <a:prstGeom prst="rect">
            <a:avLst/>
          </a:prstGeom>
          <a:noFill/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just" fontAlgn="auto">
              <a:lnSpc>
                <a:spcPct val="150000"/>
              </a:lnSpc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Offers fully integrated platform for scalable research management and strategic initiatives.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9" name="TextBox 9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Technology Integration</a:t>
            </a:r>
            <a:endParaRPr lang="en-US" sz="1100"/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down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2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heel(2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8.jpeg"/>
          <p:cNvPicPr>
            <a:picLocks noChangeAspect="1"/>
          </p:cNvPicPr>
          <p:nvPr/>
        </p:nvPicPr>
        <p:blipFill>
          <a:blip r:embed="rId2"/>
          <a:srcRect l="14171" r="14171"/>
          <a:stretch>
            <a:fillRect/>
          </a:stretch>
        </p:blipFill>
        <p:spPr>
          <a:xfrm>
            <a:off x="6700520" y="0"/>
            <a:ext cx="5491480" cy="5495925"/>
          </a:xfrm>
          <a:custGeom>
            <a:avLst/>
            <a:gdLst/>
            <a:ahLst/>
            <a:cxnLst/>
            <a:rect l="0" t="0" r="0" b="0"/>
            <a:pathLst>
              <a:path w="6036950" h="6040857">
                <a:moveTo>
                  <a:pt x="2276483" y="0"/>
                </a:moveTo>
                <a:lnTo>
                  <a:pt x="6036950" y="0"/>
                </a:lnTo>
                <a:lnTo>
                  <a:pt x="6036950" y="2936006"/>
                </a:lnTo>
                <a:lnTo>
                  <a:pt x="4238679" y="5156686"/>
                </a:lnTo>
                <a:cubicBezTo>
                  <a:pt x="3409718" y="6180367"/>
                  <a:pt x="1907854" y="6338220"/>
                  <a:pt x="884172" y="5509259"/>
                </a:cubicBezTo>
                <a:cubicBezTo>
                  <a:pt x="-139509" y="4680298"/>
                  <a:pt x="-297361" y="3178434"/>
                  <a:pt x="531600" y="2154752"/>
                </a:cubicBezTo>
                <a:close/>
              </a:path>
            </a:pathLst>
          </a:custGeom>
          <a:ln w="9525" cap="flat" cmpd="sng">
            <a:solidFill>
              <a:schemeClr val="tx1">
                <a:alpha val="50000"/>
                <a:lumMod val="40000"/>
                <a:lumOff val="60000"/>
              </a:schemeClr>
            </a:solidFill>
            <a:prstDash val="solid"/>
          </a:ln>
          <a:effectLst>
            <a:outerShdw dist="254000" dir="4200000" algn="ctr" rotWithShape="0">
              <a:schemeClr val="accent1">
                <a:alpha val="15000"/>
              </a:scheme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Future Implications</a:t>
            </a:r>
            <a:endParaRPr lang="en-US" sz="1100"/>
          </a:p>
        </p:txBody>
      </p:sp>
      <p:sp>
        <p:nvSpPr>
          <p:cNvPr id="4" name="Freeform 4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5" name="TextBox 5"/>
          <p:cNvSpPr txBox="1"/>
          <p:nvPr/>
        </p:nvSpPr>
        <p:spPr>
          <a:xfrm>
            <a:off x="685165" y="1831975"/>
            <a:ext cx="5594985" cy="198000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6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A blueprint for next-generation research assistants to redefine future of information discovery.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685165" y="1292225"/>
            <a:ext cx="5594985" cy="53975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Next-Gen Assistants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685165" y="4518660"/>
            <a:ext cx="5594985" cy="198000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6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Fully demo-ready, product-scalable, to demonstrate its potential across diverse and challenging research environments.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685165" y="3978910"/>
            <a:ext cx="5594985" cy="539750"/>
          </a:xfrm>
          <a:prstGeom prst="rect">
            <a:avLst/>
          </a:prstGeom>
          <a:noFill/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Product Scalability</a:t>
            </a:r>
            <a:endParaRPr lang="en-US" sz="11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checkerboard(dow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27" dur="5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5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5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692220" y="2441832"/>
            <a:ext cx="190840" cy="258935"/>
          </a:xfrm>
          <a:prstGeom prst="rtTriangle">
            <a:avLst/>
          </a:prstGeom>
          <a:solidFill>
            <a:srgbClr val="DB615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3" name="AutoShape 3"/>
          <p:cNvSpPr/>
          <p:nvPr/>
        </p:nvSpPr>
        <p:spPr>
          <a:xfrm>
            <a:off x="849630" y="2183765"/>
            <a:ext cx="3208655" cy="3845560"/>
          </a:xfrm>
          <a:prstGeom prst="roundRect">
            <a:avLst>
              <a:gd name="adj" fmla="val 8073"/>
            </a:avLst>
          </a:prstGeom>
          <a:solidFill>
            <a:srgbClr val="F7F8FC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03200" dist="76200" dir="8100000" algn="tr" rotWithShape="0">
              <a:schemeClr val="accent1">
                <a:alpha val="20000"/>
                <a:lumMod val="75000"/>
              </a:schemeClr>
            </a:outerShdw>
          </a:effectLst>
        </p:spPr>
        <p:txBody>
          <a:bodyPr vert="horz" wrap="square" lIns="360045" tIns="360045" rIns="360045" bIns="360045" anchor="ctr">
            <a:noAutofit/>
          </a:bodyPr>
          <a:lstStyle/>
          <a:p>
            <a:pPr marL="0" indent="0" algn="just" fontAlgn="auto">
              <a:lnSpc>
                <a:spcPct val="150000"/>
              </a:lnSpc>
            </a:pPr>
            <a:r>
              <a:rPr lang="en-US" sz="1500" b="0" i="0" u="none" baseline="0">
                <a:solidFill>
                  <a:schemeClr val="dk1"/>
                </a:solidFill>
                <a:latin typeface="思源黑体 Normal"/>
                <a:ea typeface="思源黑体 Normal"/>
              </a:rPr>
              <a:t>Research processes are currently manual, which leads to slower insights and fragmented information gathering.</a:t>
            </a:r>
          </a:p>
        </p:txBody>
      </p:sp>
      <p:sp>
        <p:nvSpPr>
          <p:cNvPr id="4" name="AutoShape 4"/>
          <p:cNvSpPr/>
          <p:nvPr/>
        </p:nvSpPr>
        <p:spPr>
          <a:xfrm>
            <a:off x="692150" y="1715135"/>
            <a:ext cx="3298190" cy="738000"/>
          </a:xfrm>
          <a:prstGeom prst="round1Rect">
            <a:avLst/>
          </a:prstGeom>
          <a:solidFill>
            <a:srgbClr val="DB615E"/>
          </a:solidFill>
          <a:ln>
            <a:noFill/>
          </a:ln>
          <a:effectLst/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fontAlgn="auto"/>
            <a:r>
              <a:rPr lang="en-US" sz="2000" b="1" i="0" u="none" baseline="0">
                <a:solidFill>
                  <a:schemeClr val="bg1"/>
                </a:solidFill>
                <a:latin typeface="思源黑体 Normal"/>
                <a:ea typeface="思源黑体 Normal"/>
              </a:rPr>
              <a:t>Manual Research Bottlenecks</a:t>
            </a:r>
          </a:p>
        </p:txBody>
      </p:sp>
      <p:sp>
        <p:nvSpPr>
          <p:cNvPr id="5" name="AutoShape 5"/>
          <p:cNvSpPr/>
          <p:nvPr/>
        </p:nvSpPr>
        <p:spPr>
          <a:xfrm flipH="1" flipV="1">
            <a:off x="4398178" y="2441832"/>
            <a:ext cx="190840" cy="258935"/>
          </a:xfrm>
          <a:prstGeom prst="rtTriangle">
            <a:avLst/>
          </a:prstGeom>
          <a:solidFill>
            <a:srgbClr val="DB615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6" name="AutoShape 6"/>
          <p:cNvSpPr/>
          <p:nvPr/>
        </p:nvSpPr>
        <p:spPr>
          <a:xfrm>
            <a:off x="4555490" y="2160905"/>
            <a:ext cx="3208655" cy="3845560"/>
          </a:xfrm>
          <a:prstGeom prst="roundRect">
            <a:avLst>
              <a:gd name="adj" fmla="val 8073"/>
            </a:avLst>
          </a:prstGeom>
          <a:solidFill>
            <a:srgbClr val="F7F8FC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03200" dist="76200" dir="8100000" algn="tr" rotWithShape="0">
              <a:schemeClr val="accent1">
                <a:alpha val="20000"/>
                <a:lumMod val="75000"/>
              </a:schemeClr>
            </a:outerShdw>
          </a:effectLst>
        </p:spPr>
        <p:txBody>
          <a:bodyPr vert="horz" wrap="square" lIns="360045" tIns="360045" rIns="360045" bIns="360045" anchor="ctr">
            <a:noAutofit/>
          </a:bodyPr>
          <a:lstStyle/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0" i="0" u="none" baseline="0">
                <a:solidFill>
                  <a:schemeClr val="dk1"/>
                </a:solidFill>
                <a:latin typeface="思源黑体 Normal"/>
                <a:ea typeface="思源黑体 Normal"/>
              </a:rPr>
              <a:t>Information is scattered across numerous sources, making verification a tedious and reliability a major concern.</a:t>
            </a:r>
          </a:p>
        </p:txBody>
      </p:sp>
      <p:sp>
        <p:nvSpPr>
          <p:cNvPr id="7" name="AutoShape 7"/>
          <p:cNvSpPr/>
          <p:nvPr/>
        </p:nvSpPr>
        <p:spPr>
          <a:xfrm>
            <a:off x="4398010" y="1715135"/>
            <a:ext cx="3298190" cy="738000"/>
          </a:xfrm>
          <a:prstGeom prst="round1Rect">
            <a:avLst/>
          </a:prstGeom>
          <a:solidFill>
            <a:srgbClr val="DB615E"/>
          </a:solidFill>
          <a:ln>
            <a:noFill/>
          </a:ln>
          <a:effectLst/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fontAlgn="auto"/>
            <a:r>
              <a:rPr lang="en-US" sz="2000" b="1" i="0" u="none" baseline="0">
                <a:solidFill>
                  <a:schemeClr val="bg1"/>
                </a:solidFill>
                <a:latin typeface="思源黑体 Normal"/>
                <a:ea typeface="思源黑体 Normal"/>
              </a:rPr>
              <a:t>Information Overload</a:t>
            </a:r>
          </a:p>
        </p:txBody>
      </p:sp>
      <p:sp>
        <p:nvSpPr>
          <p:cNvPr id="8" name="AutoShape 8"/>
          <p:cNvSpPr/>
          <p:nvPr/>
        </p:nvSpPr>
        <p:spPr>
          <a:xfrm flipH="1" flipV="1">
            <a:off x="8133878" y="2441832"/>
            <a:ext cx="190840" cy="258935"/>
          </a:xfrm>
          <a:prstGeom prst="rtTriangle">
            <a:avLst/>
          </a:prstGeom>
          <a:solidFill>
            <a:srgbClr val="DB615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9" name="AutoShape 9"/>
          <p:cNvSpPr/>
          <p:nvPr/>
        </p:nvSpPr>
        <p:spPr>
          <a:xfrm>
            <a:off x="8291195" y="2160905"/>
            <a:ext cx="3208655" cy="3845560"/>
          </a:xfrm>
          <a:prstGeom prst="roundRect">
            <a:avLst>
              <a:gd name="adj" fmla="val 8073"/>
            </a:avLst>
          </a:prstGeom>
          <a:solidFill>
            <a:srgbClr val="F7F8FC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03200" dist="76200" dir="8100000" algn="tr" rotWithShape="0">
              <a:schemeClr val="accent1">
                <a:alpha val="20000"/>
                <a:lumMod val="75000"/>
              </a:schemeClr>
            </a:outerShdw>
          </a:effectLst>
        </p:spPr>
        <p:txBody>
          <a:bodyPr vert="horz" wrap="square" lIns="360045" tIns="360045" rIns="360045" bIns="360045" anchor="ctr">
            <a:noAutofit/>
          </a:bodyPr>
          <a:lstStyle/>
          <a:p>
            <a:pPr marL="0" indent="0" algn="just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 b="0" i="0" u="none" baseline="0">
                <a:solidFill>
                  <a:schemeClr val="dk1"/>
                </a:solidFill>
                <a:latin typeface="思源黑体 Normal"/>
                <a:ea typeface="思源黑体 Normal"/>
              </a:rPr>
              <a:t>Results often become outdated quickly, impacting decision-making processes and strategic planning.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133715" y="1714500"/>
            <a:ext cx="3298190" cy="738000"/>
          </a:xfrm>
          <a:prstGeom prst="round1Rect">
            <a:avLst/>
          </a:prstGeom>
          <a:solidFill>
            <a:srgbClr val="DB615E"/>
          </a:solidFill>
          <a:ln>
            <a:noFill/>
          </a:ln>
          <a:effectLst/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fontAlgn="auto"/>
            <a:r>
              <a:rPr lang="en-US" sz="2000" b="1" i="0" u="none" baseline="0">
                <a:solidFill>
                  <a:schemeClr val="bg1"/>
                </a:solidFill>
                <a:latin typeface="思源黑体 Normal"/>
                <a:ea typeface="思源黑体 Normal"/>
              </a:rPr>
              <a:t>Outdated Conclusions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12" name="TextBox 12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Problem: The Modern Research Challenge</a:t>
            </a:r>
            <a:endParaRPr lang="en-US" sz="11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4622" y="1027565"/>
            <a:ext cx="8099024" cy="274587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/>
          <a:p>
            <a:pPr marL="0" algn="dist">
              <a:defRPr/>
            </a:pPr>
            <a:r>
              <a:rPr lang="zh-CN" altLang="en-US" sz="9600" b="0" i="0" u="none" baseline="0" dirty="0">
                <a:solidFill>
                  <a:srgbClr val="DB615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Medium"/>
                <a:ea typeface="思源黑体 Medium"/>
              </a:rPr>
              <a:t>Thank you </a:t>
            </a:r>
            <a:endParaRPr lang="en-US" sz="1100" dirty="0"/>
          </a:p>
        </p:txBody>
      </p:sp>
      <p:grpSp>
        <p:nvGrpSpPr>
          <p:cNvPr id="3" name="Group 3"/>
          <p:cNvGrpSpPr/>
          <p:nvPr/>
        </p:nvGrpSpPr>
        <p:grpSpPr>
          <a:xfrm>
            <a:off x="1782053" y="4244026"/>
            <a:ext cx="5250818" cy="368598"/>
            <a:chOff x="6270" y="7561"/>
            <a:chExt cx="8269" cy="580"/>
          </a:xfrm>
        </p:grpSpPr>
        <p:grpSp>
          <p:nvGrpSpPr>
            <p:cNvPr id="4" name="Group 4"/>
            <p:cNvGrpSpPr/>
            <p:nvPr/>
          </p:nvGrpSpPr>
          <p:grpSpPr>
            <a:xfrm>
              <a:off x="6270" y="7561"/>
              <a:ext cx="8269" cy="580"/>
              <a:chOff x="4047611" y="3764470"/>
              <a:chExt cx="5250811" cy="368300"/>
            </a:xfrm>
            <a:noFill/>
          </p:grpSpPr>
          <p:sp>
            <p:nvSpPr>
              <p:cNvPr id="5" name="TextBox 5"/>
              <p:cNvSpPr txBox="1"/>
              <p:nvPr/>
            </p:nvSpPr>
            <p:spPr>
              <a:xfrm>
                <a:off x="4047611" y="3764768"/>
                <a:ext cx="2931793" cy="26161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  <a:defRPr/>
                </a:pPr>
                <a:endParaRPr lang="en-US" sz="1100" dirty="0"/>
              </a:p>
            </p:txBody>
          </p:sp>
          <p:sp>
            <p:nvSpPr>
              <p:cNvPr id="6" name="AutoShape 6"/>
              <p:cNvSpPr/>
              <p:nvPr/>
            </p:nvSpPr>
            <p:spPr>
              <a:xfrm>
                <a:off x="6919714" y="3764470"/>
                <a:ext cx="2378708" cy="3683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fontAlgn="auto">
                  <a:lnSpc>
                    <a:spcPct val="100000"/>
                  </a:lnSpc>
                </a:pPr>
                <a:r>
                  <a:rPr lang="zh-CN" altLang="en-US" sz="1800" b="0" i="0" u="none" baseline="0" dirty="0">
                    <a:solidFill>
                      <a:srgbClr val="000000"/>
                    </a:solidFill>
                    <a:latin typeface="思源黑体 Normal"/>
                    <a:ea typeface="思源黑体 Normal"/>
                  </a:rPr>
                  <a:t>Date:</a:t>
                </a:r>
                <a:r>
                  <a:rPr lang="en-US" sz="1800" b="0" i="0" u="none" baseline="0" dirty="0">
                    <a:solidFill>
                      <a:srgbClr val="000000"/>
                    </a:solidFill>
                    <a:latin typeface="思源黑体 Normal"/>
                    <a:ea typeface="思源黑体 Normal"/>
                  </a:rPr>
                  <a:t>2025-09-20</a:t>
                </a:r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10235" y="7567"/>
              <a:ext cx="558" cy="558"/>
            </a:xfrm>
            <a:prstGeom prst="ellipse">
              <a:avLst/>
            </a:prstGeom>
            <a:solidFill>
              <a:srgbClr val="DB615E"/>
            </a:solidFill>
            <a:ln>
              <a:noFill/>
            </a:ln>
          </p:spPr>
          <p:txBody>
            <a:bodyPr vert="horz" lIns="91440" tIns="45720" rIns="91440" bIns="45720" anchor="ctr"/>
            <a:lstStyle/>
            <a:p>
              <a:pPr marL="0" indent="0" algn="ctr" fontAlgn="auto">
                <a:lnSpc>
                  <a:spcPct val="10000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9853" y="1264285"/>
            <a:ext cx="2414270" cy="1626870"/>
            <a:chOff x="2531" y="1991"/>
            <a:chExt cx="3802" cy="2562"/>
          </a:xfrm>
          <a:solidFill>
            <a:srgbClr val="DB615E"/>
          </a:solidFill>
        </p:grpSpPr>
        <p:sp>
          <p:nvSpPr>
            <p:cNvPr id="3" name="Freeform 3"/>
            <p:cNvSpPr/>
            <p:nvPr/>
          </p:nvSpPr>
          <p:spPr>
            <a:xfrm>
              <a:off x="2531" y="1991"/>
              <a:ext cx="3803" cy="2562"/>
            </a:xfrm>
            <a:custGeom>
              <a:avLst/>
              <a:gdLst/>
              <a:ahLst/>
              <a:cxnLst/>
              <a:rect l="l" t="t" r="r" b="b"/>
              <a:pathLst>
                <a:path w="2139848" h="1441441">
                  <a:moveTo>
                    <a:pt x="0" y="1134815"/>
                  </a:moveTo>
                  <a:lnTo>
                    <a:pt x="831588" y="303037"/>
                  </a:lnTo>
                  <a:lnTo>
                    <a:pt x="1363493" y="303037"/>
                  </a:lnTo>
                  <a:cubicBezTo>
                    <a:pt x="1370233" y="303086"/>
                    <a:pt x="1376457" y="299434"/>
                    <a:pt x="1379702" y="293526"/>
                  </a:cubicBezTo>
                  <a:cubicBezTo>
                    <a:pt x="1382948" y="287617"/>
                    <a:pt x="1382693" y="280404"/>
                    <a:pt x="1379037" y="274741"/>
                  </a:cubicBezTo>
                  <a:lnTo>
                    <a:pt x="1349970" y="230120"/>
                  </a:lnTo>
                  <a:cubicBezTo>
                    <a:pt x="1322420" y="189052"/>
                    <a:pt x="1312301" y="138723"/>
                    <a:pt x="1321836" y="90195"/>
                  </a:cubicBezTo>
                  <a:cubicBezTo>
                    <a:pt x="1325865" y="63769"/>
                    <a:pt x="1339475" y="39751"/>
                    <a:pt x="1360073" y="22720"/>
                  </a:cubicBezTo>
                  <a:cubicBezTo>
                    <a:pt x="1378343" y="9698"/>
                    <a:pt x="1399865" y="2002"/>
                    <a:pt x="1422248" y="487"/>
                  </a:cubicBezTo>
                  <a:cubicBezTo>
                    <a:pt x="1473675" y="-3400"/>
                    <a:pt x="1524108" y="16138"/>
                    <a:pt x="1559499" y="53659"/>
                  </a:cubicBezTo>
                  <a:lnTo>
                    <a:pt x="2098399" y="606208"/>
                  </a:lnTo>
                  <a:cubicBezTo>
                    <a:pt x="2098399" y="606208"/>
                    <a:pt x="2191661" y="684722"/>
                    <a:pt x="2098399" y="808323"/>
                  </a:cubicBezTo>
                  <a:cubicBezTo>
                    <a:pt x="2020680" y="911712"/>
                    <a:pt x="1673279" y="1274740"/>
                    <a:pt x="1559499" y="1392433"/>
                  </a:cubicBezTo>
                  <a:cubicBezTo>
                    <a:pt x="1531797" y="1421458"/>
                    <a:pt x="1494156" y="1438950"/>
                    <a:pt x="1454113" y="1441407"/>
                  </a:cubicBezTo>
                  <a:cubicBezTo>
                    <a:pt x="1412008" y="1442351"/>
                    <a:pt x="1371835" y="1423753"/>
                    <a:pt x="1345307" y="1391034"/>
                  </a:cubicBezTo>
                  <a:cubicBezTo>
                    <a:pt x="1341155" y="1385749"/>
                    <a:pt x="1337708" y="1379949"/>
                    <a:pt x="1335048" y="1373776"/>
                  </a:cubicBezTo>
                  <a:cubicBezTo>
                    <a:pt x="1315085" y="1318694"/>
                    <a:pt x="1324074" y="1257267"/>
                    <a:pt x="1358985" y="1210219"/>
                  </a:cubicBezTo>
                  <a:lnTo>
                    <a:pt x="1386964" y="1170885"/>
                  </a:lnTo>
                  <a:cubicBezTo>
                    <a:pt x="1391027" y="1165393"/>
                    <a:pt x="1391638" y="1158077"/>
                    <a:pt x="1388545" y="1151987"/>
                  </a:cubicBezTo>
                  <a:cubicBezTo>
                    <a:pt x="1385452" y="1145897"/>
                    <a:pt x="1379183" y="1142077"/>
                    <a:pt x="1372353" y="1142122"/>
                  </a:cubicBezTo>
                  <a:lnTo>
                    <a:pt x="0" y="1134815"/>
                  </a:lnTo>
                  <a:close/>
                </a:path>
              </a:pathLst>
            </a:custGeom>
            <a:grpFill/>
            <a:ln cap="flat">
              <a:noFill/>
              <a:prstDash val="solid"/>
              <a:miter lim="800000"/>
            </a:ln>
          </p:spPr>
          <p:txBody>
            <a:bodyPr rot="0" vert="horz" wrap="square" lIns="91440" tIns="45720" rIns="91440" bIns="45720" anchor="ctr">
              <a:normAutofit/>
            </a:bodyPr>
            <a:lstStyle/>
            <a:p>
              <a:pPr marL="0" algn="l"/>
              <a:endParaRPr/>
            </a:p>
          </p:txBody>
        </p:sp>
        <p:sp>
          <p:nvSpPr>
            <p:cNvPr id="4" name="AutoShape 4"/>
            <p:cNvSpPr/>
            <p:nvPr/>
          </p:nvSpPr>
          <p:spPr>
            <a:xfrm rot="5400000">
              <a:off x="2531" y="4004"/>
              <a:ext cx="454" cy="454"/>
            </a:xfrm>
            <a:prstGeom prst="rtTriangle">
              <a:avLst/>
            </a:prstGeom>
            <a:solidFill>
              <a:schemeClr val="bg1"/>
            </a:solidFill>
            <a:ln cap="flat">
              <a:noFill/>
              <a:prstDash val="solid"/>
              <a:miter lim="800000"/>
            </a:ln>
          </p:spPr>
          <p:txBody>
            <a:bodyPr rot="0" vert="horz" wrap="square" lIns="91440" tIns="45720" rIns="91440" bIns="45720" anchor="ctr">
              <a:normAutofit fontScale="25000" lnSpcReduction="20000"/>
            </a:bodyPr>
            <a:lstStyle/>
            <a:p>
              <a:pPr marL="0" algn="l"/>
              <a:endParaRPr/>
            </a:p>
          </p:txBody>
        </p:sp>
        <p:sp>
          <p:nvSpPr>
            <p:cNvPr id="5" name="Freeform 5"/>
            <p:cNvSpPr/>
            <p:nvPr/>
          </p:nvSpPr>
          <p:spPr>
            <a:xfrm>
              <a:off x="4146" y="2994"/>
              <a:ext cx="574" cy="555"/>
            </a:xfrm>
            <a:custGeom>
              <a:avLst/>
              <a:gdLst/>
              <a:ahLst/>
              <a:cxnLst/>
              <a:rect l="l" t="t" r="r" b="b"/>
              <a:pathLst>
                <a:path w="323214" h="312379">
                  <a:moveTo>
                    <a:pt x="244506" y="244532"/>
                  </a:moveTo>
                  <a:cubicBezTo>
                    <a:pt x="230541" y="218158"/>
                    <a:pt x="204883" y="204404"/>
                    <a:pt x="175978" y="192914"/>
                  </a:cubicBezTo>
                  <a:cubicBezTo>
                    <a:pt x="171594" y="191135"/>
                    <a:pt x="169807" y="186119"/>
                    <a:pt x="171919" y="182073"/>
                  </a:cubicBezTo>
                  <a:lnTo>
                    <a:pt x="171919" y="181911"/>
                  </a:lnTo>
                  <a:lnTo>
                    <a:pt x="172406" y="180941"/>
                  </a:lnTo>
                  <a:cubicBezTo>
                    <a:pt x="185235" y="163141"/>
                    <a:pt x="196439" y="140649"/>
                    <a:pt x="198063" y="111847"/>
                  </a:cubicBezTo>
                  <a:cubicBezTo>
                    <a:pt x="201148" y="78837"/>
                    <a:pt x="188645" y="55536"/>
                    <a:pt x="171269" y="38060"/>
                  </a:cubicBezTo>
                  <a:cubicBezTo>
                    <a:pt x="168833" y="35633"/>
                    <a:pt x="168184" y="31911"/>
                    <a:pt x="169807" y="28837"/>
                  </a:cubicBezTo>
                  <a:cubicBezTo>
                    <a:pt x="178089" y="13626"/>
                    <a:pt x="190918" y="1652"/>
                    <a:pt x="214302" y="196"/>
                  </a:cubicBezTo>
                  <a:cubicBezTo>
                    <a:pt x="250027" y="-1422"/>
                    <a:pt x="269514" y="21232"/>
                    <a:pt x="272761" y="50358"/>
                  </a:cubicBezTo>
                  <a:cubicBezTo>
                    <a:pt x="277632" y="82720"/>
                    <a:pt x="266266" y="108610"/>
                    <a:pt x="253275" y="124792"/>
                  </a:cubicBezTo>
                  <a:cubicBezTo>
                    <a:pt x="251650" y="128028"/>
                    <a:pt x="248403" y="129646"/>
                    <a:pt x="246779" y="132882"/>
                  </a:cubicBezTo>
                  <a:cubicBezTo>
                    <a:pt x="245480" y="135471"/>
                    <a:pt x="245155" y="141458"/>
                    <a:pt x="246129" y="145342"/>
                  </a:cubicBezTo>
                  <a:cubicBezTo>
                    <a:pt x="246455" y="146961"/>
                    <a:pt x="247266" y="148255"/>
                    <a:pt x="248566" y="149387"/>
                  </a:cubicBezTo>
                  <a:cubicBezTo>
                    <a:pt x="253112" y="153271"/>
                    <a:pt x="262368" y="156021"/>
                    <a:pt x="268052" y="158934"/>
                  </a:cubicBezTo>
                  <a:cubicBezTo>
                    <a:pt x="276171" y="162171"/>
                    <a:pt x="282666" y="165406"/>
                    <a:pt x="289162" y="168643"/>
                  </a:cubicBezTo>
                  <a:cubicBezTo>
                    <a:pt x="302153" y="175116"/>
                    <a:pt x="316767" y="184824"/>
                    <a:pt x="321639" y="197769"/>
                  </a:cubicBezTo>
                  <a:cubicBezTo>
                    <a:pt x="324887" y="205860"/>
                    <a:pt x="323263" y="222041"/>
                    <a:pt x="318392" y="228513"/>
                  </a:cubicBezTo>
                  <a:cubicBezTo>
                    <a:pt x="307836" y="243562"/>
                    <a:pt x="277470" y="245989"/>
                    <a:pt x="252463" y="248901"/>
                  </a:cubicBezTo>
                  <a:cubicBezTo>
                    <a:pt x="249215" y="249063"/>
                    <a:pt x="246129" y="247445"/>
                    <a:pt x="244506" y="244532"/>
                  </a:cubicBezTo>
                  <a:moveTo>
                    <a:pt x="114" y="276895"/>
                  </a:moveTo>
                  <a:lnTo>
                    <a:pt x="114" y="265568"/>
                  </a:lnTo>
                  <a:cubicBezTo>
                    <a:pt x="114" y="262332"/>
                    <a:pt x="1738" y="259096"/>
                    <a:pt x="3362" y="255860"/>
                  </a:cubicBezTo>
                  <a:cubicBezTo>
                    <a:pt x="9695" y="243076"/>
                    <a:pt x="22523" y="234986"/>
                    <a:pt x="33728" y="227057"/>
                  </a:cubicBezTo>
                  <a:cubicBezTo>
                    <a:pt x="34053" y="226896"/>
                    <a:pt x="34378" y="226572"/>
                    <a:pt x="34702" y="226409"/>
                  </a:cubicBezTo>
                  <a:cubicBezTo>
                    <a:pt x="44283" y="221718"/>
                    <a:pt x="53864" y="216862"/>
                    <a:pt x="65069" y="212170"/>
                  </a:cubicBezTo>
                  <a:cubicBezTo>
                    <a:pt x="67829" y="210876"/>
                    <a:pt x="71726" y="209420"/>
                    <a:pt x="74812" y="208125"/>
                  </a:cubicBezTo>
                  <a:cubicBezTo>
                    <a:pt x="75948" y="207639"/>
                    <a:pt x="76923" y="206992"/>
                    <a:pt x="77572" y="206021"/>
                  </a:cubicBezTo>
                  <a:cubicBezTo>
                    <a:pt x="82282" y="200358"/>
                    <a:pt x="87315" y="188707"/>
                    <a:pt x="82769" y="179807"/>
                  </a:cubicBezTo>
                  <a:cubicBezTo>
                    <a:pt x="81145" y="176572"/>
                    <a:pt x="79521" y="174953"/>
                    <a:pt x="76436" y="171879"/>
                  </a:cubicBezTo>
                  <a:lnTo>
                    <a:pt x="76111" y="171556"/>
                  </a:lnTo>
                  <a:cubicBezTo>
                    <a:pt x="61496" y="155374"/>
                    <a:pt x="48668" y="127866"/>
                    <a:pt x="51915" y="95665"/>
                  </a:cubicBezTo>
                  <a:cubicBezTo>
                    <a:pt x="55163" y="63303"/>
                    <a:pt x="76273" y="40649"/>
                    <a:pt x="111998" y="40649"/>
                  </a:cubicBezTo>
                  <a:cubicBezTo>
                    <a:pt x="147561" y="40649"/>
                    <a:pt x="168672" y="63141"/>
                    <a:pt x="173706" y="95342"/>
                  </a:cubicBezTo>
                  <a:cubicBezTo>
                    <a:pt x="173706" y="95665"/>
                    <a:pt x="173706" y="95827"/>
                    <a:pt x="173867" y="96151"/>
                  </a:cubicBezTo>
                  <a:cubicBezTo>
                    <a:pt x="175329" y="115407"/>
                    <a:pt x="170620" y="133044"/>
                    <a:pt x="165749" y="144371"/>
                  </a:cubicBezTo>
                  <a:cubicBezTo>
                    <a:pt x="161039" y="155536"/>
                    <a:pt x="156167" y="163465"/>
                    <a:pt x="149834" y="171394"/>
                  </a:cubicBezTo>
                  <a:cubicBezTo>
                    <a:pt x="149510" y="171717"/>
                    <a:pt x="149347" y="172041"/>
                    <a:pt x="149185" y="172365"/>
                  </a:cubicBezTo>
                  <a:cubicBezTo>
                    <a:pt x="147561" y="174953"/>
                    <a:pt x="144962" y="176572"/>
                    <a:pt x="143339" y="179160"/>
                  </a:cubicBezTo>
                  <a:cubicBezTo>
                    <a:pt x="143014" y="179647"/>
                    <a:pt x="142851" y="180132"/>
                    <a:pt x="142690" y="180779"/>
                  </a:cubicBezTo>
                  <a:cubicBezTo>
                    <a:pt x="139928" y="190326"/>
                    <a:pt x="143014" y="202785"/>
                    <a:pt x="146262" y="207477"/>
                  </a:cubicBezTo>
                  <a:cubicBezTo>
                    <a:pt x="147885" y="210552"/>
                    <a:pt x="154056" y="210714"/>
                    <a:pt x="158928" y="212170"/>
                  </a:cubicBezTo>
                  <a:cubicBezTo>
                    <a:pt x="159253" y="212333"/>
                    <a:pt x="159415" y="212333"/>
                    <a:pt x="159739" y="212493"/>
                  </a:cubicBezTo>
                  <a:cubicBezTo>
                    <a:pt x="179064" y="220584"/>
                    <a:pt x="198226" y="230131"/>
                    <a:pt x="212677" y="242915"/>
                  </a:cubicBezTo>
                  <a:cubicBezTo>
                    <a:pt x="212840" y="243076"/>
                    <a:pt x="213002" y="243238"/>
                    <a:pt x="213165" y="243238"/>
                  </a:cubicBezTo>
                  <a:cubicBezTo>
                    <a:pt x="217387" y="247445"/>
                    <a:pt x="222908" y="253109"/>
                    <a:pt x="225182" y="260876"/>
                  </a:cubicBezTo>
                  <a:cubicBezTo>
                    <a:pt x="225668" y="262655"/>
                    <a:pt x="225831" y="264598"/>
                    <a:pt x="225831" y="266377"/>
                  </a:cubicBezTo>
                  <a:lnTo>
                    <a:pt x="225831" y="278999"/>
                  </a:lnTo>
                  <a:cubicBezTo>
                    <a:pt x="225831" y="279808"/>
                    <a:pt x="225668" y="280617"/>
                    <a:pt x="225507" y="281264"/>
                  </a:cubicBezTo>
                  <a:cubicBezTo>
                    <a:pt x="219985" y="298093"/>
                    <a:pt x="197738" y="302947"/>
                    <a:pt x="177115" y="307640"/>
                  </a:cubicBezTo>
                  <a:cubicBezTo>
                    <a:pt x="141390" y="314112"/>
                    <a:pt x="91050" y="314112"/>
                    <a:pt x="53702" y="307640"/>
                  </a:cubicBezTo>
                  <a:cubicBezTo>
                    <a:pt x="35839" y="304403"/>
                    <a:pt x="16353" y="299549"/>
                    <a:pt x="6609" y="288222"/>
                  </a:cubicBezTo>
                  <a:cubicBezTo>
                    <a:pt x="3362" y="286605"/>
                    <a:pt x="1738" y="283368"/>
                    <a:pt x="114" y="276895"/>
                  </a:cubicBezTo>
                </a:path>
              </a:pathLst>
            </a:custGeom>
            <a:solidFill>
              <a:schemeClr val="bg1"/>
            </a:solidFill>
            <a:ln cap="flat">
              <a:noFill/>
              <a:prstDash val="solid"/>
              <a:miter lim="800000"/>
            </a:ln>
          </p:spPr>
          <p:txBody>
            <a:bodyPr vert="horz" lIns="91440" tIns="45720" rIns="91440" bIns="45720" anchor="ctr"/>
            <a:lstStyle/>
            <a:p>
              <a:pPr marL="0" algn="l"/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4895" y="1264285"/>
            <a:ext cx="2414270" cy="1626870"/>
            <a:chOff x="8200" y="1991"/>
            <a:chExt cx="3802" cy="2562"/>
          </a:xfrm>
          <a:solidFill>
            <a:srgbClr val="DB615E"/>
          </a:solidFill>
        </p:grpSpPr>
        <p:sp>
          <p:nvSpPr>
            <p:cNvPr id="7" name="AutoShape 7"/>
            <p:cNvSpPr/>
            <p:nvPr/>
          </p:nvSpPr>
          <p:spPr>
            <a:xfrm rot="5400000">
              <a:off x="8204" y="4004"/>
              <a:ext cx="454" cy="454"/>
            </a:xfrm>
            <a:prstGeom prst="rtTriangle">
              <a:avLst/>
            </a:prstGeom>
            <a:solidFill>
              <a:schemeClr val="bg1"/>
            </a:solidFill>
            <a:ln cap="flat">
              <a:noFill/>
              <a:prstDash val="solid"/>
              <a:miter lim="800000"/>
            </a:ln>
          </p:spPr>
          <p:txBody>
            <a:bodyPr rot="0" vert="horz" wrap="square" lIns="91440" tIns="45720" rIns="91440" bIns="45720" anchor="ctr">
              <a:normAutofit fontScale="25000" lnSpcReduction="20000"/>
            </a:bodyPr>
            <a:lstStyle/>
            <a:p>
              <a:pPr marL="0" algn="l"/>
              <a:endParaRPr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8200" y="1991"/>
              <a:ext cx="3802" cy="2562"/>
              <a:chOff x="8138" y="1991"/>
              <a:chExt cx="3802" cy="2562"/>
            </a:xfrm>
            <a:grpFill/>
          </p:grpSpPr>
          <p:sp>
            <p:nvSpPr>
              <p:cNvPr id="9" name="Freeform 9"/>
              <p:cNvSpPr/>
              <p:nvPr/>
            </p:nvSpPr>
            <p:spPr>
              <a:xfrm>
                <a:off x="8138" y="1991"/>
                <a:ext cx="3803" cy="2562"/>
              </a:xfrm>
              <a:custGeom>
                <a:avLst/>
                <a:gdLst/>
                <a:ahLst/>
                <a:cxnLst/>
                <a:rect l="l" t="t" r="r" b="b"/>
                <a:pathLst>
                  <a:path w="2139848" h="1441441">
                    <a:moveTo>
                      <a:pt x="0" y="1134815"/>
                    </a:moveTo>
                    <a:lnTo>
                      <a:pt x="831588" y="303037"/>
                    </a:lnTo>
                    <a:lnTo>
                      <a:pt x="1363493" y="303037"/>
                    </a:lnTo>
                    <a:cubicBezTo>
                      <a:pt x="1370233" y="303086"/>
                      <a:pt x="1376457" y="299434"/>
                      <a:pt x="1379702" y="293526"/>
                    </a:cubicBezTo>
                    <a:cubicBezTo>
                      <a:pt x="1382948" y="287617"/>
                      <a:pt x="1382693" y="280404"/>
                      <a:pt x="1379037" y="274741"/>
                    </a:cubicBezTo>
                    <a:lnTo>
                      <a:pt x="1349970" y="230120"/>
                    </a:lnTo>
                    <a:cubicBezTo>
                      <a:pt x="1322420" y="189052"/>
                      <a:pt x="1312301" y="138723"/>
                      <a:pt x="1321836" y="90195"/>
                    </a:cubicBezTo>
                    <a:cubicBezTo>
                      <a:pt x="1325865" y="63769"/>
                      <a:pt x="1339475" y="39751"/>
                      <a:pt x="1360073" y="22720"/>
                    </a:cubicBezTo>
                    <a:cubicBezTo>
                      <a:pt x="1378343" y="9698"/>
                      <a:pt x="1399865" y="2002"/>
                      <a:pt x="1422248" y="487"/>
                    </a:cubicBezTo>
                    <a:cubicBezTo>
                      <a:pt x="1473675" y="-3400"/>
                      <a:pt x="1524108" y="16138"/>
                      <a:pt x="1559499" y="53659"/>
                    </a:cubicBezTo>
                    <a:lnTo>
                      <a:pt x="2098399" y="606208"/>
                    </a:lnTo>
                    <a:cubicBezTo>
                      <a:pt x="2098399" y="606208"/>
                      <a:pt x="2191661" y="684722"/>
                      <a:pt x="2098399" y="808323"/>
                    </a:cubicBezTo>
                    <a:cubicBezTo>
                      <a:pt x="2020680" y="911712"/>
                      <a:pt x="1673279" y="1274740"/>
                      <a:pt x="1559499" y="1392433"/>
                    </a:cubicBezTo>
                    <a:cubicBezTo>
                      <a:pt x="1531797" y="1421458"/>
                      <a:pt x="1494156" y="1438950"/>
                      <a:pt x="1454113" y="1441407"/>
                    </a:cubicBezTo>
                    <a:cubicBezTo>
                      <a:pt x="1412008" y="1442351"/>
                      <a:pt x="1371835" y="1423753"/>
                      <a:pt x="1345307" y="1391034"/>
                    </a:cubicBezTo>
                    <a:cubicBezTo>
                      <a:pt x="1341155" y="1385749"/>
                      <a:pt x="1337708" y="1379949"/>
                      <a:pt x="1335048" y="1373776"/>
                    </a:cubicBezTo>
                    <a:cubicBezTo>
                      <a:pt x="1315085" y="1318694"/>
                      <a:pt x="1324074" y="1257267"/>
                      <a:pt x="1358985" y="1210219"/>
                    </a:cubicBezTo>
                    <a:lnTo>
                      <a:pt x="1386964" y="1170885"/>
                    </a:lnTo>
                    <a:cubicBezTo>
                      <a:pt x="1391027" y="1165393"/>
                      <a:pt x="1391638" y="1158077"/>
                      <a:pt x="1388545" y="1151987"/>
                    </a:cubicBezTo>
                    <a:cubicBezTo>
                      <a:pt x="1385452" y="1145897"/>
                      <a:pt x="1379183" y="1142077"/>
                      <a:pt x="1372353" y="1142122"/>
                    </a:cubicBezTo>
                    <a:lnTo>
                      <a:pt x="0" y="1134815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  <a:miter lim="800000"/>
              </a:ln>
            </p:spPr>
            <p:txBody>
              <a:bodyPr rot="0" vert="horz" wrap="square" lIns="91440" tIns="45720" rIns="91440" bIns="45720" anchor="ctr">
                <a:normAutofit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9753" y="2984"/>
                <a:ext cx="574" cy="576"/>
              </a:xfrm>
              <a:custGeom>
                <a:avLst/>
                <a:gdLst/>
                <a:ahLst/>
                <a:cxnLst/>
                <a:rect l="l" t="t" r="r" b="b"/>
                <a:pathLst>
                  <a:path w="323214" h="323849">
                    <a:moveTo>
                      <a:pt x="36038" y="115"/>
                    </a:moveTo>
                    <a:lnTo>
                      <a:pt x="287407" y="115"/>
                    </a:lnTo>
                    <a:cubicBezTo>
                      <a:pt x="307261" y="115"/>
                      <a:pt x="323330" y="16215"/>
                      <a:pt x="323330" y="36109"/>
                    </a:cubicBezTo>
                    <a:lnTo>
                      <a:pt x="323330" y="216007"/>
                    </a:lnTo>
                    <a:cubicBezTo>
                      <a:pt x="323330" y="235901"/>
                      <a:pt x="307261" y="252000"/>
                      <a:pt x="287407" y="252000"/>
                    </a:cubicBezTo>
                    <a:lnTo>
                      <a:pt x="36038" y="252000"/>
                    </a:lnTo>
                    <a:cubicBezTo>
                      <a:pt x="16183" y="252000"/>
                      <a:pt x="115" y="235878"/>
                      <a:pt x="115" y="216007"/>
                    </a:cubicBezTo>
                    <a:lnTo>
                      <a:pt x="115" y="36109"/>
                    </a:lnTo>
                    <a:cubicBezTo>
                      <a:pt x="115" y="16215"/>
                      <a:pt x="16183" y="115"/>
                      <a:pt x="36038" y="115"/>
                    </a:cubicBezTo>
                    <a:moveTo>
                      <a:pt x="18077" y="287971"/>
                    </a:moveTo>
                    <a:lnTo>
                      <a:pt x="305368" y="287971"/>
                    </a:lnTo>
                    <a:cubicBezTo>
                      <a:pt x="315288" y="287971"/>
                      <a:pt x="323330" y="296029"/>
                      <a:pt x="323330" y="305968"/>
                    </a:cubicBezTo>
                    <a:cubicBezTo>
                      <a:pt x="323330" y="315907"/>
                      <a:pt x="315288" y="323965"/>
                      <a:pt x="305368" y="323965"/>
                    </a:cubicBezTo>
                    <a:lnTo>
                      <a:pt x="18077" y="323965"/>
                    </a:lnTo>
                    <a:cubicBezTo>
                      <a:pt x="8157" y="323965"/>
                      <a:pt x="115" y="315907"/>
                      <a:pt x="115" y="305968"/>
                    </a:cubicBezTo>
                    <a:cubicBezTo>
                      <a:pt x="115" y="296029"/>
                      <a:pt x="8157" y="287971"/>
                      <a:pt x="18077" y="287971"/>
                    </a:cubicBezTo>
                    <a:moveTo>
                      <a:pt x="161722" y="126047"/>
                    </a:moveTo>
                    <a:cubicBezTo>
                      <a:pt x="151795" y="126047"/>
                      <a:pt x="143760" y="134097"/>
                      <a:pt x="143760" y="144043"/>
                    </a:cubicBezTo>
                    <a:lnTo>
                      <a:pt x="143760" y="162040"/>
                    </a:lnTo>
                    <a:cubicBezTo>
                      <a:pt x="143760" y="171980"/>
                      <a:pt x="151802" y="180037"/>
                      <a:pt x="161722" y="180037"/>
                    </a:cubicBezTo>
                    <a:cubicBezTo>
                      <a:pt x="171643" y="180037"/>
                      <a:pt x="179684" y="171980"/>
                      <a:pt x="179684" y="162040"/>
                    </a:cubicBezTo>
                    <a:lnTo>
                      <a:pt x="179684" y="144043"/>
                    </a:lnTo>
                    <a:cubicBezTo>
                      <a:pt x="179684" y="134119"/>
                      <a:pt x="171650" y="126047"/>
                      <a:pt x="161722" y="126047"/>
                    </a:cubicBezTo>
                    <a:moveTo>
                      <a:pt x="233546" y="108073"/>
                    </a:moveTo>
                    <a:cubicBezTo>
                      <a:pt x="223642" y="108073"/>
                      <a:pt x="215584" y="116099"/>
                      <a:pt x="215584" y="126047"/>
                    </a:cubicBezTo>
                    <a:lnTo>
                      <a:pt x="215584" y="162040"/>
                    </a:lnTo>
                    <a:cubicBezTo>
                      <a:pt x="215585" y="171978"/>
                      <a:pt x="223627" y="180035"/>
                      <a:pt x="233546" y="180035"/>
                    </a:cubicBezTo>
                    <a:cubicBezTo>
                      <a:pt x="243465" y="180035"/>
                      <a:pt x="251505" y="171978"/>
                      <a:pt x="251507" y="162040"/>
                    </a:cubicBezTo>
                    <a:lnTo>
                      <a:pt x="251507" y="126047"/>
                    </a:lnTo>
                    <a:cubicBezTo>
                      <a:pt x="251507" y="116123"/>
                      <a:pt x="243472" y="108073"/>
                      <a:pt x="233546" y="108073"/>
                    </a:cubicBezTo>
                    <a:moveTo>
                      <a:pt x="89923" y="72056"/>
                    </a:moveTo>
                    <a:lnTo>
                      <a:pt x="89876" y="72079"/>
                    </a:lnTo>
                    <a:cubicBezTo>
                      <a:pt x="79949" y="72079"/>
                      <a:pt x="71915" y="80129"/>
                      <a:pt x="71915" y="90076"/>
                    </a:cubicBezTo>
                    <a:lnTo>
                      <a:pt x="71915" y="162040"/>
                    </a:lnTo>
                    <a:cubicBezTo>
                      <a:pt x="71915" y="171992"/>
                      <a:pt x="79967" y="180060"/>
                      <a:pt x="89899" y="180060"/>
                    </a:cubicBezTo>
                    <a:cubicBezTo>
                      <a:pt x="99832" y="180060"/>
                      <a:pt x="107884" y="171992"/>
                      <a:pt x="107884" y="162040"/>
                    </a:cubicBezTo>
                    <a:lnTo>
                      <a:pt x="107884" y="90053"/>
                    </a:lnTo>
                    <a:cubicBezTo>
                      <a:pt x="107884" y="80106"/>
                      <a:pt x="99850" y="72056"/>
                      <a:pt x="89923" y="72056"/>
                    </a:cubicBezTo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  <a:miter lim="800000"/>
              </a:ln>
            </p:spPr>
            <p:txBody>
              <a:bodyPr vert="horz" lIns="91440" tIns="45720" rIns="91440" bIns="45720" anchor="ctr"/>
              <a:lstStyle/>
              <a:p>
                <a:pPr marL="0" algn="l"/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8387080" y="1209675"/>
            <a:ext cx="2416175" cy="1626870"/>
            <a:chOff x="13598" y="1905"/>
            <a:chExt cx="3805" cy="2562"/>
          </a:xfrm>
          <a:solidFill>
            <a:srgbClr val="DB615E"/>
          </a:solidFill>
        </p:grpSpPr>
        <p:sp>
          <p:nvSpPr>
            <p:cNvPr id="12" name="AutoShape 12"/>
            <p:cNvSpPr/>
            <p:nvPr/>
          </p:nvSpPr>
          <p:spPr>
            <a:xfrm rot="5400000">
              <a:off x="13598" y="3918"/>
              <a:ext cx="454" cy="454"/>
            </a:xfrm>
            <a:prstGeom prst="rtTriangle">
              <a:avLst/>
            </a:prstGeom>
            <a:solidFill>
              <a:schemeClr val="bg1"/>
            </a:solidFill>
            <a:ln cap="flat">
              <a:noFill/>
              <a:prstDash val="solid"/>
              <a:miter lim="800000"/>
            </a:ln>
          </p:spPr>
          <p:txBody>
            <a:bodyPr rot="0" vert="horz" wrap="square" lIns="91440" tIns="45720" rIns="91440" bIns="45720" anchor="ctr">
              <a:normAutofit fontScale="25000" lnSpcReduction="20000"/>
            </a:bodyPr>
            <a:lstStyle/>
            <a:p>
              <a:pPr marL="0" algn="l"/>
              <a:endParaRPr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13601" y="1905"/>
              <a:ext cx="3802" cy="2562"/>
              <a:chOff x="13601" y="1905"/>
              <a:chExt cx="3802" cy="2562"/>
            </a:xfrm>
            <a:grpFill/>
          </p:grpSpPr>
          <p:sp>
            <p:nvSpPr>
              <p:cNvPr id="14" name="Freeform 14"/>
              <p:cNvSpPr/>
              <p:nvPr/>
            </p:nvSpPr>
            <p:spPr>
              <a:xfrm>
                <a:off x="13601" y="1905"/>
                <a:ext cx="3802" cy="2562"/>
              </a:xfrm>
              <a:custGeom>
                <a:avLst/>
                <a:gdLst/>
                <a:ahLst/>
                <a:cxnLst/>
                <a:rect l="l" t="t" r="r" b="b"/>
                <a:pathLst>
                  <a:path w="2139215" h="1441441">
                    <a:moveTo>
                      <a:pt x="0" y="1134815"/>
                    </a:moveTo>
                    <a:lnTo>
                      <a:pt x="831342" y="303037"/>
                    </a:lnTo>
                    <a:lnTo>
                      <a:pt x="1363089" y="303037"/>
                    </a:lnTo>
                    <a:cubicBezTo>
                      <a:pt x="1369827" y="303086"/>
                      <a:pt x="1376049" y="299434"/>
                      <a:pt x="1379294" y="293526"/>
                    </a:cubicBezTo>
                    <a:cubicBezTo>
                      <a:pt x="1382538" y="287617"/>
                      <a:pt x="1382283" y="280404"/>
                      <a:pt x="1378629" y="274741"/>
                    </a:cubicBezTo>
                    <a:lnTo>
                      <a:pt x="1349570" y="230120"/>
                    </a:lnTo>
                    <a:cubicBezTo>
                      <a:pt x="1322029" y="189052"/>
                      <a:pt x="1311913" y="138723"/>
                      <a:pt x="1321445" y="90195"/>
                    </a:cubicBezTo>
                    <a:cubicBezTo>
                      <a:pt x="1325472" y="63769"/>
                      <a:pt x="1339078" y="39751"/>
                      <a:pt x="1359671" y="22720"/>
                    </a:cubicBezTo>
                    <a:cubicBezTo>
                      <a:pt x="1377935" y="9698"/>
                      <a:pt x="1399451" y="2002"/>
                      <a:pt x="1421827" y="487"/>
                    </a:cubicBezTo>
                    <a:cubicBezTo>
                      <a:pt x="1473238" y="-3400"/>
                      <a:pt x="1523656" y="16138"/>
                      <a:pt x="1559037" y="53659"/>
                    </a:cubicBezTo>
                    <a:lnTo>
                      <a:pt x="2097778" y="606208"/>
                    </a:lnTo>
                    <a:cubicBezTo>
                      <a:pt x="2097778" y="606208"/>
                      <a:pt x="2191012" y="684722"/>
                      <a:pt x="2097778" y="808323"/>
                    </a:cubicBezTo>
                    <a:cubicBezTo>
                      <a:pt x="2020082" y="911712"/>
                      <a:pt x="1672784" y="1274740"/>
                      <a:pt x="1559037" y="1392433"/>
                    </a:cubicBezTo>
                    <a:cubicBezTo>
                      <a:pt x="1531344" y="1421458"/>
                      <a:pt x="1493714" y="1438950"/>
                      <a:pt x="1453682" y="1441407"/>
                    </a:cubicBezTo>
                    <a:cubicBezTo>
                      <a:pt x="1411590" y="1442351"/>
                      <a:pt x="1371429" y="1423753"/>
                      <a:pt x="1344909" y="1391034"/>
                    </a:cubicBezTo>
                    <a:cubicBezTo>
                      <a:pt x="1340758" y="1385749"/>
                      <a:pt x="1337312" y="1379949"/>
                      <a:pt x="1334653" y="1373776"/>
                    </a:cubicBezTo>
                    <a:cubicBezTo>
                      <a:pt x="1314696" y="1318694"/>
                      <a:pt x="1323682" y="1257267"/>
                      <a:pt x="1358583" y="1210219"/>
                    </a:cubicBezTo>
                    <a:lnTo>
                      <a:pt x="1386553" y="1170885"/>
                    </a:lnTo>
                    <a:cubicBezTo>
                      <a:pt x="1390615" y="1165393"/>
                      <a:pt x="1391226" y="1158077"/>
                      <a:pt x="1388134" y="1151987"/>
                    </a:cubicBezTo>
                    <a:cubicBezTo>
                      <a:pt x="1385041" y="1145897"/>
                      <a:pt x="1378775" y="1142077"/>
                      <a:pt x="1371947" y="1142122"/>
                    </a:cubicBezTo>
                    <a:lnTo>
                      <a:pt x="0" y="1134815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  <a:miter lim="800000"/>
              </a:ln>
            </p:spPr>
            <p:txBody>
              <a:bodyPr rot="0" vert="horz" wrap="square" lIns="91440" tIns="45720" rIns="91440" bIns="45720" anchor="ctr">
                <a:normAutofit/>
              </a:bodyPr>
              <a:lstStyle/>
              <a:p>
                <a:pPr marL="0" algn="l"/>
                <a:endParaRPr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5214" y="2899"/>
                <a:ext cx="57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323273" h="323300">
                    <a:moveTo>
                      <a:pt x="186603" y="183405"/>
                    </a:moveTo>
                    <a:lnTo>
                      <a:pt x="282354" y="183405"/>
                    </a:lnTo>
                    <a:cubicBezTo>
                      <a:pt x="294761" y="183405"/>
                      <a:pt x="304820" y="193406"/>
                      <a:pt x="304820" y="205745"/>
                    </a:cubicBezTo>
                    <a:lnTo>
                      <a:pt x="304820" y="300960"/>
                    </a:lnTo>
                    <a:cubicBezTo>
                      <a:pt x="304820" y="313299"/>
                      <a:pt x="294761" y="323300"/>
                      <a:pt x="282354" y="323300"/>
                    </a:cubicBezTo>
                    <a:lnTo>
                      <a:pt x="186603" y="323300"/>
                    </a:lnTo>
                    <a:cubicBezTo>
                      <a:pt x="174195" y="323300"/>
                      <a:pt x="164137" y="313299"/>
                      <a:pt x="164137" y="300960"/>
                    </a:cubicBezTo>
                    <a:lnTo>
                      <a:pt x="164137" y="205745"/>
                    </a:lnTo>
                    <a:cubicBezTo>
                      <a:pt x="164137" y="193406"/>
                      <a:pt x="174195" y="183405"/>
                      <a:pt x="186603" y="183405"/>
                    </a:cubicBezTo>
                    <a:close/>
                    <a:moveTo>
                      <a:pt x="22466" y="183405"/>
                    </a:moveTo>
                    <a:lnTo>
                      <a:pt x="118216" y="183405"/>
                    </a:lnTo>
                    <a:cubicBezTo>
                      <a:pt x="130624" y="183405"/>
                      <a:pt x="140682" y="193406"/>
                      <a:pt x="140682" y="205745"/>
                    </a:cubicBezTo>
                    <a:lnTo>
                      <a:pt x="140682" y="300960"/>
                    </a:lnTo>
                    <a:cubicBezTo>
                      <a:pt x="140682" y="313299"/>
                      <a:pt x="130624" y="323300"/>
                      <a:pt x="118216" y="323300"/>
                    </a:cubicBezTo>
                    <a:lnTo>
                      <a:pt x="22466" y="323300"/>
                    </a:lnTo>
                    <a:cubicBezTo>
                      <a:pt x="10058" y="323300"/>
                      <a:pt x="0" y="313299"/>
                      <a:pt x="0" y="300960"/>
                    </a:cubicBezTo>
                    <a:lnTo>
                      <a:pt x="0" y="205745"/>
                    </a:lnTo>
                    <a:cubicBezTo>
                      <a:pt x="0" y="193406"/>
                      <a:pt x="10058" y="183405"/>
                      <a:pt x="22466" y="183405"/>
                    </a:cubicBezTo>
                    <a:close/>
                    <a:moveTo>
                      <a:pt x="237255" y="53926"/>
                    </a:moveTo>
                    <a:lnTo>
                      <a:pt x="205489" y="85515"/>
                    </a:lnTo>
                    <a:lnTo>
                      <a:pt x="237255" y="117105"/>
                    </a:lnTo>
                    <a:lnTo>
                      <a:pt x="269023" y="85515"/>
                    </a:lnTo>
                    <a:close/>
                    <a:moveTo>
                      <a:pt x="22466" y="20185"/>
                    </a:moveTo>
                    <a:lnTo>
                      <a:pt x="118216" y="20185"/>
                    </a:lnTo>
                    <a:cubicBezTo>
                      <a:pt x="130624" y="20185"/>
                      <a:pt x="140682" y="30187"/>
                      <a:pt x="140682" y="42526"/>
                    </a:cubicBezTo>
                    <a:lnTo>
                      <a:pt x="140682" y="137741"/>
                    </a:lnTo>
                    <a:cubicBezTo>
                      <a:pt x="140682" y="150078"/>
                      <a:pt x="130624" y="160081"/>
                      <a:pt x="118216" y="160081"/>
                    </a:cubicBezTo>
                    <a:lnTo>
                      <a:pt x="22466" y="160081"/>
                    </a:lnTo>
                    <a:cubicBezTo>
                      <a:pt x="10058" y="160081"/>
                      <a:pt x="0" y="150078"/>
                      <a:pt x="0" y="137741"/>
                    </a:cubicBezTo>
                    <a:lnTo>
                      <a:pt x="0" y="42526"/>
                    </a:lnTo>
                    <a:cubicBezTo>
                      <a:pt x="0" y="30187"/>
                      <a:pt x="10058" y="20185"/>
                      <a:pt x="22466" y="20185"/>
                    </a:cubicBezTo>
                    <a:close/>
                    <a:moveTo>
                      <a:pt x="237233" y="0"/>
                    </a:moveTo>
                    <a:cubicBezTo>
                      <a:pt x="242982" y="0"/>
                      <a:pt x="248730" y="2181"/>
                      <a:pt x="253117" y="6541"/>
                    </a:cubicBezTo>
                    <a:lnTo>
                      <a:pt x="253139" y="6541"/>
                    </a:lnTo>
                    <a:lnTo>
                      <a:pt x="316696" y="69720"/>
                    </a:lnTo>
                    <a:cubicBezTo>
                      <a:pt x="325466" y="78444"/>
                      <a:pt x="325466" y="92586"/>
                      <a:pt x="316696" y="101310"/>
                    </a:cubicBezTo>
                    <a:lnTo>
                      <a:pt x="253139" y="164510"/>
                    </a:lnTo>
                    <a:cubicBezTo>
                      <a:pt x="244366" y="173232"/>
                      <a:pt x="230145" y="173232"/>
                      <a:pt x="221372" y="164510"/>
                    </a:cubicBezTo>
                    <a:lnTo>
                      <a:pt x="157837" y="101310"/>
                    </a:lnTo>
                    <a:cubicBezTo>
                      <a:pt x="149068" y="92586"/>
                      <a:pt x="149068" y="78444"/>
                      <a:pt x="157837" y="69720"/>
                    </a:cubicBezTo>
                    <a:lnTo>
                      <a:pt x="221350" y="6541"/>
                    </a:lnTo>
                    <a:cubicBezTo>
                      <a:pt x="225736" y="2181"/>
                      <a:pt x="231485" y="0"/>
                      <a:pt x="2372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anchor="ctr">
                <a:noAutofit/>
              </a:bodyPr>
              <a:lstStyle/>
              <a:p>
                <a:pPr marL="0" algn="l"/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977583" y="2990215"/>
            <a:ext cx="3178810" cy="74803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Accurate Decisions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977583" y="3651885"/>
            <a:ext cx="3178810" cy="2771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chemeClr val="tx1"/>
                </a:solidFill>
                <a:latin typeface="思源黑体 Normal"/>
                <a:ea typeface="思源黑体 Normal"/>
              </a:rPr>
              <a:t>Effective research is essential for informed decisions, strategic development, and driving innovation across various sectors.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4492625" y="3651885"/>
            <a:ext cx="3178810" cy="2771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chemeClr val="tx1"/>
                </a:solidFill>
                <a:latin typeface="思源黑体 Normal"/>
                <a:ea typeface="思源黑体 Normal"/>
              </a:rPr>
              <a:t>LLMs are robust, but their reliance on static knowledge and susceptibility to hallucinations pose significant challenges.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8006398" y="2990215"/>
            <a:ext cx="3178810" cy="74803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99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Need for Real-Time Insight</a:t>
            </a:r>
            <a:endParaRPr lang="en-US" sz="1100"/>
          </a:p>
        </p:txBody>
      </p:sp>
      <p:sp>
        <p:nvSpPr>
          <p:cNvPr id="20" name="TextBox 20"/>
          <p:cNvSpPr txBox="1"/>
          <p:nvPr/>
        </p:nvSpPr>
        <p:spPr>
          <a:xfrm>
            <a:off x="8006398" y="3651885"/>
            <a:ext cx="3178810" cy="2771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chemeClr val="tx1"/>
                </a:solidFill>
                <a:latin typeface="思源黑体 Normal"/>
                <a:ea typeface="思源黑体 Normal"/>
              </a:rPr>
              <a:t>A solution is needed that provides fast, dependable, and current insights for real-time research needs.</a:t>
            </a:r>
            <a:endParaRPr lang="en-US" sz="1100"/>
          </a:p>
        </p:txBody>
      </p:sp>
      <p:sp>
        <p:nvSpPr>
          <p:cNvPr id="21" name="Freeform 21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22" name="TextBox 22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The Motivation Behind Automation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4492625" y="2990215"/>
            <a:ext cx="3178810" cy="7480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noAutofit/>
          </a:bodyPr>
          <a:lstStyle/>
          <a:p>
            <a:pPr marL="0" indent="0" algn="l" fontAlgn="auto">
              <a:lnSpc>
                <a:spcPct val="110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LLM Limitations</a:t>
            </a:r>
            <a:endParaRPr lang="en-US" sz="1100"/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in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2755" y="1631950"/>
            <a:ext cx="4478020" cy="7213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sz="4400" b="1" i="0" u="none" baseline="0">
                <a:ln/>
                <a:solidFill>
                  <a:srgbClr val="DB615E"/>
                </a:solidFill>
                <a:effectLst/>
                <a:latin typeface="思源黑体 Medium"/>
                <a:ea typeface="思源黑体 Medium"/>
              </a:rPr>
              <a:t>PART    02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4262755" y="2353310"/>
            <a:ext cx="6796405" cy="17062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l" fontAlgn="auto">
              <a:lnSpc>
                <a:spcPct val="110000"/>
              </a:lnSpc>
              <a:spcBef>
                <a:spcPct val="0"/>
              </a:spcBef>
              <a:buNone/>
              <a:defRPr/>
            </a:pPr>
            <a:r>
              <a:rPr lang="en-US" sz="4400" b="1" i="0" u="none" spc="400" baseline="0">
                <a:solidFill>
                  <a:srgbClr val="DB615E"/>
                </a:solidFill>
                <a:latin typeface="思源黑体 Medium"/>
                <a:ea typeface="思源黑体 Medium"/>
              </a:rPr>
              <a:t>Solution: AI Research Agent</a:t>
            </a:r>
            <a:endParaRPr lang="en-US" sz="1100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9460" y="2124710"/>
            <a:ext cx="3369945" cy="4178935"/>
          </a:xfrm>
          <a:prstGeom prst="roundRect">
            <a:avLst>
              <a:gd name="adj" fmla="val 8465"/>
            </a:avLst>
          </a:prstGeom>
          <a:solidFill>
            <a:srgbClr val="F7F8FC"/>
          </a:solidFill>
          <a:ln>
            <a:noFill/>
          </a:ln>
        </p:spPr>
        <p:txBody>
          <a:bodyPr vert="horz" lIns="90170" tIns="46990" rIns="90170" bIns="46990" anchor="ctr">
            <a:normAutofit/>
          </a:bodyPr>
          <a:lstStyle/>
          <a:p>
            <a:pPr marL="0" algn="ctr"/>
            <a:endParaRPr/>
          </a:p>
        </p:txBody>
      </p:sp>
      <p:pic>
        <p:nvPicPr>
          <p:cNvPr id="3" name="image18.jpeg"/>
          <p:cNvPicPr>
            <a:picLocks noChangeAspect="1"/>
          </p:cNvPicPr>
          <p:nvPr/>
        </p:nvPicPr>
        <p:blipFill>
          <a:blip r:embed="rId2"/>
          <a:srcRect l="14165" r="14165"/>
          <a:stretch>
            <a:fillRect/>
          </a:stretch>
        </p:blipFill>
        <p:spPr>
          <a:xfrm>
            <a:off x="1948696" y="1395540"/>
            <a:ext cx="1078262" cy="1078262"/>
          </a:xfrm>
          <a:custGeom>
            <a:avLst/>
            <a:gdLst/>
            <a:ahLst/>
            <a:cxnLst/>
            <a:rect l="0" t="0" r="0" b="0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4402455" y="2124710"/>
            <a:ext cx="3369945" cy="4178935"/>
          </a:xfrm>
          <a:prstGeom prst="roundRect">
            <a:avLst>
              <a:gd name="adj" fmla="val 8465"/>
            </a:avLst>
          </a:prstGeom>
          <a:solidFill>
            <a:srgbClr val="F7F8FC"/>
          </a:solidFill>
          <a:ln>
            <a:noFill/>
          </a:ln>
        </p:spPr>
        <p:txBody>
          <a:bodyPr vert="horz" lIns="90170" tIns="46990" rIns="90170" bIns="46990" anchor="ctr">
            <a:normAutofit/>
          </a:bodyPr>
          <a:lstStyle/>
          <a:p>
            <a:pPr marL="0" algn="ctr"/>
            <a:endParaRPr/>
          </a:p>
        </p:txBody>
      </p:sp>
      <p:pic>
        <p:nvPicPr>
          <p:cNvPr id="5" name="image19.jpeg"/>
          <p:cNvPicPr>
            <a:picLocks noChangeAspect="1"/>
          </p:cNvPicPr>
          <p:nvPr/>
        </p:nvPicPr>
        <p:blipFill>
          <a:blip r:embed="rId3"/>
          <a:srcRect l="16668" r="16668"/>
          <a:stretch>
            <a:fillRect/>
          </a:stretch>
        </p:blipFill>
        <p:spPr>
          <a:xfrm>
            <a:off x="5550520" y="1395540"/>
            <a:ext cx="1078262" cy="1078262"/>
          </a:xfrm>
          <a:custGeom>
            <a:avLst/>
            <a:gdLst/>
            <a:ahLst/>
            <a:cxnLst/>
            <a:rect l="0" t="0" r="0" b="0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6" name="AutoShape 6"/>
          <p:cNvSpPr/>
          <p:nvPr/>
        </p:nvSpPr>
        <p:spPr>
          <a:xfrm>
            <a:off x="8063230" y="2124710"/>
            <a:ext cx="3369945" cy="4178935"/>
          </a:xfrm>
          <a:prstGeom prst="roundRect">
            <a:avLst>
              <a:gd name="adj" fmla="val 8465"/>
            </a:avLst>
          </a:prstGeom>
          <a:solidFill>
            <a:srgbClr val="F7F8FC"/>
          </a:solidFill>
          <a:ln>
            <a:noFill/>
          </a:ln>
        </p:spPr>
        <p:txBody>
          <a:bodyPr vert="horz" lIns="90170" tIns="46990" rIns="90170" bIns="46990" anchor="ctr">
            <a:normAutofit/>
          </a:bodyPr>
          <a:lstStyle/>
          <a:p>
            <a:pPr marL="0" algn="ctr"/>
            <a:endParaRPr/>
          </a:p>
        </p:txBody>
      </p:sp>
      <p:pic>
        <p:nvPicPr>
          <p:cNvPr id="7" name="image20.jpeg"/>
          <p:cNvPicPr>
            <a:picLocks noChangeAspect="1"/>
          </p:cNvPicPr>
          <p:nvPr/>
        </p:nvPicPr>
        <p:blipFill>
          <a:blip r:embed="rId4"/>
          <a:srcRect l="16668" r="16668"/>
          <a:stretch>
            <a:fillRect/>
          </a:stretch>
        </p:blipFill>
        <p:spPr>
          <a:xfrm>
            <a:off x="9174569" y="1395540"/>
            <a:ext cx="1078262" cy="1078262"/>
          </a:xfrm>
          <a:custGeom>
            <a:avLst/>
            <a:gdLst/>
            <a:ahLst/>
            <a:cxnLst/>
            <a:rect l="0" t="0" r="0" b="0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</a:ln>
        </p:spPr>
      </p:pic>
      <p:sp>
        <p:nvSpPr>
          <p:cNvPr id="8" name="AutoShape 8"/>
          <p:cNvSpPr/>
          <p:nvPr/>
        </p:nvSpPr>
        <p:spPr>
          <a:xfrm>
            <a:off x="2387493" y="2355688"/>
            <a:ext cx="202174" cy="2021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alpha val="20000"/>
                <a:lumMod val="60000"/>
                <a:lumOff val="40000"/>
              </a:schemeClr>
            </a:outerShdw>
          </a:effectLst>
        </p:spPr>
        <p:txBody>
          <a:bodyPr vert="horz" wrap="square" lIns="90170" tIns="46990" rIns="90170" bIns="4699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9" name="Freeform 9"/>
          <p:cNvSpPr/>
          <p:nvPr/>
        </p:nvSpPr>
        <p:spPr>
          <a:xfrm rot="8100000">
            <a:off x="2437660" y="2414744"/>
            <a:ext cx="101087" cy="60052"/>
          </a:xfrm>
          <a:custGeom>
            <a:avLst/>
            <a:gdLst/>
            <a:ahLst/>
            <a:cxnLst/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0170" tIns="46990" rIns="90170" bIns="4699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5988682" y="2355688"/>
            <a:ext cx="202174" cy="2021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alpha val="20000"/>
                <a:lumMod val="60000"/>
                <a:lumOff val="40000"/>
              </a:schemeClr>
            </a:outerShdw>
          </a:effectLst>
        </p:spPr>
        <p:txBody>
          <a:bodyPr vert="horz" wrap="square" lIns="90170" tIns="46990" rIns="90170" bIns="4699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1" name="Freeform 11"/>
          <p:cNvSpPr/>
          <p:nvPr/>
        </p:nvSpPr>
        <p:spPr>
          <a:xfrm rot="8100000">
            <a:off x="6038849" y="2414744"/>
            <a:ext cx="101087" cy="60052"/>
          </a:xfrm>
          <a:custGeom>
            <a:avLst/>
            <a:gdLst/>
            <a:ahLst/>
            <a:cxnLst/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0170" tIns="46990" rIns="90170" bIns="4699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2" name="AutoShape 12"/>
          <p:cNvSpPr/>
          <p:nvPr/>
        </p:nvSpPr>
        <p:spPr>
          <a:xfrm>
            <a:off x="9612732" y="2355688"/>
            <a:ext cx="202174" cy="2021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63500" dist="38100" dir="2700000" algn="tl" rotWithShape="0">
              <a:schemeClr val="accent1">
                <a:alpha val="20000"/>
                <a:lumMod val="60000"/>
                <a:lumOff val="40000"/>
              </a:schemeClr>
            </a:outerShdw>
          </a:effectLst>
        </p:spPr>
        <p:txBody>
          <a:bodyPr vert="horz" wrap="square" lIns="90170" tIns="46990" rIns="90170" bIns="4699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3" name="Freeform 13"/>
          <p:cNvSpPr/>
          <p:nvPr/>
        </p:nvSpPr>
        <p:spPr>
          <a:xfrm rot="8100000">
            <a:off x="9662898" y="2414744"/>
            <a:ext cx="101087" cy="60052"/>
          </a:xfrm>
          <a:custGeom>
            <a:avLst/>
            <a:gdLst/>
            <a:ahLst/>
            <a:cxnLst/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vert="horz" wrap="square" lIns="90170" tIns="46990" rIns="90170" bIns="4699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861060" y="3410600"/>
            <a:ext cx="3168015" cy="280797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The AI Research Agent is built using React, FastAPI, and Gemini, to deliver a robust research solution.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861060" y="2610005"/>
            <a:ext cx="3168015" cy="791845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08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Technology Stack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4511993" y="3410585"/>
            <a:ext cx="3168000" cy="280800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The process is broken into distinct modules, including Planner, Searcher, Reader, Verifier, Reflector, and Briefer.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4511993" y="2609850"/>
            <a:ext cx="3168000" cy="79200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08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Modular Pipeline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8163243" y="3410585"/>
            <a:ext cx="3168000" cy="280800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just" fontAlgn="auto">
              <a:lnSpc>
                <a:spcPct val="150000"/>
              </a:lnSpc>
              <a:defRPr/>
            </a:pPr>
            <a:r>
              <a:rPr lang="en-US" sz="15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Pathway-powered Real-Time RAG ensures the ingestion of fresh data and continuous updates.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8163243" y="2609850"/>
            <a:ext cx="3168000" cy="792000"/>
          </a:xfrm>
          <a:prstGeom prst="rect">
            <a:avLst/>
          </a:prstGeom>
        </p:spPr>
        <p:txBody>
          <a:bodyPr vert="horz" wrap="square" lIns="90170" tIns="46990" rIns="90170" bIns="46990" rtlCol="0" anchor="t">
            <a:normAutofit/>
          </a:bodyPr>
          <a:lstStyle/>
          <a:p>
            <a:pPr marL="0" indent="0" algn="l" fontAlgn="auto">
              <a:lnSpc>
                <a:spcPct val="108000"/>
              </a:lnSpc>
              <a:defRPr/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Real-Time Data</a:t>
            </a:r>
            <a:endParaRPr lang="en-US" sz="1100"/>
          </a:p>
        </p:txBody>
      </p:sp>
      <p:sp>
        <p:nvSpPr>
          <p:cNvPr id="20" name="Freeform 20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21" name="TextBox 21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Overview of the AI Agent</a:t>
            </a:r>
            <a:endParaRPr lang="en-US" sz="110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Vertical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plus(in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9.jpeg"/>
          <p:cNvPicPr>
            <a:picLocks noChangeAspect="1"/>
          </p:cNvPicPr>
          <p:nvPr/>
        </p:nvPicPr>
        <p:blipFill rotWithShape="1">
          <a:blip r:embed="rId2"/>
          <a:srcRect l="13151" r="13151"/>
          <a:stretch>
            <a:fillRect/>
          </a:stretch>
        </p:blipFill>
        <p:spPr>
          <a:xfrm>
            <a:off x="6032749" y="1368345"/>
            <a:ext cx="1439437" cy="1302764"/>
          </a:xfrm>
          <a:custGeom>
            <a:avLst/>
            <a:gdLst/>
            <a:ahLst/>
            <a:cxnLst/>
            <a:rect l="0" t="0" r="0" b="0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0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0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3" name="image28.jpeg"/>
          <p:cNvPicPr>
            <a:picLocks noChangeAspect="1"/>
          </p:cNvPicPr>
          <p:nvPr/>
        </p:nvPicPr>
        <p:blipFill rotWithShape="1">
          <a:blip r:embed="rId3"/>
          <a:srcRect l="13151" r="13151"/>
          <a:stretch>
            <a:fillRect/>
          </a:stretch>
        </p:blipFill>
        <p:spPr>
          <a:xfrm>
            <a:off x="4715455" y="2172879"/>
            <a:ext cx="1439437" cy="1302764"/>
          </a:xfrm>
          <a:custGeom>
            <a:avLst/>
            <a:gdLst/>
            <a:ahLst/>
            <a:cxnLst/>
            <a:rect l="0" t="0" r="0" b="0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4" name="image15.jpeg"/>
          <p:cNvPicPr>
            <a:picLocks noChangeAspect="1"/>
          </p:cNvPicPr>
          <p:nvPr/>
        </p:nvPicPr>
        <p:blipFill rotWithShape="1">
          <a:blip r:embed="rId4"/>
          <a:srcRect l="8155" r="8155"/>
          <a:stretch>
            <a:fillRect/>
          </a:stretch>
        </p:blipFill>
        <p:spPr>
          <a:xfrm>
            <a:off x="6032749" y="2977413"/>
            <a:ext cx="1439437" cy="1302764"/>
          </a:xfrm>
          <a:custGeom>
            <a:avLst/>
            <a:gdLst/>
            <a:ahLst/>
            <a:cxnLst/>
            <a:rect l="0" t="0" r="0" b="0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0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5" name="image14.jpeg"/>
          <p:cNvPicPr>
            <a:picLocks noChangeAspect="1"/>
          </p:cNvPicPr>
          <p:nvPr/>
        </p:nvPicPr>
        <p:blipFill rotWithShape="1">
          <a:blip r:embed="rId5"/>
          <a:srcRect l="13151" r="13151"/>
          <a:stretch>
            <a:fillRect/>
          </a:stretch>
        </p:blipFill>
        <p:spPr>
          <a:xfrm>
            <a:off x="4716316" y="3781450"/>
            <a:ext cx="1439437" cy="1302764"/>
          </a:xfrm>
          <a:custGeom>
            <a:avLst/>
            <a:gdLst/>
            <a:ahLst/>
            <a:cxnLst/>
            <a:rect l="0" t="0" r="0" b="0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0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6" name="image33.jpeg"/>
          <p:cNvPicPr>
            <a:picLocks noChangeAspect="1"/>
          </p:cNvPicPr>
          <p:nvPr/>
        </p:nvPicPr>
        <p:blipFill>
          <a:blip r:embed="rId6"/>
          <a:srcRect l="13151" r="13151"/>
          <a:stretch>
            <a:fillRect/>
          </a:stretch>
        </p:blipFill>
        <p:spPr>
          <a:xfrm>
            <a:off x="6031887" y="4584989"/>
            <a:ext cx="1439437" cy="1302764"/>
          </a:xfrm>
          <a:custGeom>
            <a:avLst/>
            <a:gdLst/>
            <a:ahLst/>
            <a:cxnLst/>
            <a:rect l="0" t="0" r="0" b="0"/>
            <a:pathLst>
              <a:path w="1425600" h="1290241">
                <a:moveTo>
                  <a:pt x="462793" y="0"/>
                </a:moveTo>
                <a:cubicBezTo>
                  <a:pt x="540422" y="1"/>
                  <a:pt x="885162" y="1"/>
                  <a:pt x="962791" y="0"/>
                </a:cubicBezTo>
                <a:cubicBezTo>
                  <a:pt x="1040421" y="1"/>
                  <a:pt x="1107663" y="38813"/>
                  <a:pt x="1146479" y="106041"/>
                </a:cubicBezTo>
                <a:cubicBezTo>
                  <a:pt x="1185294" y="173271"/>
                  <a:pt x="1357666" y="471822"/>
                  <a:pt x="1396481" y="539051"/>
                </a:cubicBezTo>
                <a:cubicBezTo>
                  <a:pt x="1435296" y="606280"/>
                  <a:pt x="1435313" y="683934"/>
                  <a:pt x="1396498" y="751162"/>
                </a:cubicBezTo>
                <a:cubicBezTo>
                  <a:pt x="1357683" y="818391"/>
                  <a:pt x="1185310" y="1116943"/>
                  <a:pt x="1146496" y="1184171"/>
                </a:cubicBezTo>
                <a:cubicBezTo>
                  <a:pt x="1107681" y="1251401"/>
                  <a:pt x="1040438" y="1290242"/>
                  <a:pt x="962809" y="1290241"/>
                </a:cubicBezTo>
                <a:cubicBezTo>
                  <a:pt x="885180" y="1290242"/>
                  <a:pt x="540440" y="1290242"/>
                  <a:pt x="462811" y="1290241"/>
                </a:cubicBezTo>
                <a:cubicBezTo>
                  <a:pt x="385181" y="1290242"/>
                  <a:pt x="317938" y="1251430"/>
                  <a:pt x="279123" y="1184201"/>
                </a:cubicBezTo>
                <a:cubicBezTo>
                  <a:pt x="240308" y="1116972"/>
                  <a:pt x="67936" y="818421"/>
                  <a:pt x="29120" y="751191"/>
                </a:cubicBezTo>
                <a:cubicBezTo>
                  <a:pt x="-9695" y="683963"/>
                  <a:pt x="-9711" y="606309"/>
                  <a:pt x="29104" y="539081"/>
                </a:cubicBezTo>
                <a:cubicBezTo>
                  <a:pt x="67919" y="471851"/>
                  <a:pt x="240291" y="173300"/>
                  <a:pt x="279106" y="106071"/>
                </a:cubicBezTo>
                <a:cubicBezTo>
                  <a:pt x="317921" y="38843"/>
                  <a:pt x="385163" y="1"/>
                  <a:pt x="462793" y="0"/>
                </a:cubicBezTo>
                <a:close/>
              </a:path>
            </a:pathLst>
          </a:custGeom>
          <a:noFill/>
          <a:ln w="76200">
            <a:solidFill>
              <a:schemeClr val="accent1">
                <a:alpha val="65000"/>
              </a:schemeClr>
            </a:solidFill>
          </a:ln>
        </p:spPr>
      </p:pic>
      <p:cxnSp>
        <p:nvCxnSpPr>
          <p:cNvPr id="7" name="Connector 7"/>
          <p:cNvCxnSpPr/>
          <p:nvPr/>
        </p:nvCxnSpPr>
        <p:spPr>
          <a:xfrm>
            <a:off x="840072" y="2446426"/>
            <a:ext cx="3924000" cy="0"/>
          </a:xfrm>
          <a:prstGeom prst="line">
            <a:avLst/>
          </a:prstGeom>
          <a:ln w="6350">
            <a:solidFill>
              <a:schemeClr val="accent1">
                <a:alpha val="65000"/>
              </a:schemeClr>
            </a:solidFill>
            <a:prstDash val="dash"/>
          </a:ln>
        </p:spPr>
      </p:cxnSp>
      <p:cxnSp>
        <p:nvCxnSpPr>
          <p:cNvPr id="8" name="Connector 8"/>
          <p:cNvCxnSpPr/>
          <p:nvPr/>
        </p:nvCxnSpPr>
        <p:spPr>
          <a:xfrm>
            <a:off x="1268697" y="4802925"/>
            <a:ext cx="3446759" cy="0"/>
          </a:xfrm>
          <a:prstGeom prst="line">
            <a:avLst/>
          </a:prstGeom>
          <a:ln w="6350">
            <a:solidFill>
              <a:schemeClr val="accent1">
                <a:alpha val="65000"/>
              </a:schemeClr>
            </a:solidFill>
            <a:prstDash val="dash"/>
          </a:ln>
        </p:spPr>
      </p:cxnSp>
      <p:cxnSp>
        <p:nvCxnSpPr>
          <p:cNvPr id="9" name="Connector 9"/>
          <p:cNvCxnSpPr/>
          <p:nvPr/>
        </p:nvCxnSpPr>
        <p:spPr>
          <a:xfrm>
            <a:off x="7350116" y="1439356"/>
            <a:ext cx="3888000" cy="0"/>
          </a:xfrm>
          <a:prstGeom prst="line">
            <a:avLst/>
          </a:prstGeom>
          <a:ln w="6350">
            <a:solidFill>
              <a:schemeClr val="accent1">
                <a:alpha val="65000"/>
              </a:schemeClr>
            </a:solidFill>
            <a:prstDash val="dash"/>
          </a:ln>
        </p:spPr>
      </p:cxnSp>
      <p:cxnSp>
        <p:nvCxnSpPr>
          <p:cNvPr id="10" name="Connector 10"/>
          <p:cNvCxnSpPr/>
          <p:nvPr/>
        </p:nvCxnSpPr>
        <p:spPr>
          <a:xfrm>
            <a:off x="7515048" y="3368876"/>
            <a:ext cx="3960000" cy="0"/>
          </a:xfrm>
          <a:prstGeom prst="line">
            <a:avLst/>
          </a:prstGeom>
          <a:ln w="6350">
            <a:solidFill>
              <a:schemeClr val="accent1">
                <a:alpha val="65000"/>
              </a:schemeClr>
            </a:solidFill>
            <a:prstDash val="dash"/>
          </a:ln>
        </p:spPr>
      </p:cxnSp>
      <p:cxnSp>
        <p:nvCxnSpPr>
          <p:cNvPr id="11" name="Connector 11"/>
          <p:cNvCxnSpPr/>
          <p:nvPr/>
        </p:nvCxnSpPr>
        <p:spPr>
          <a:xfrm>
            <a:off x="7588965" y="5283526"/>
            <a:ext cx="3960000" cy="0"/>
          </a:xfrm>
          <a:prstGeom prst="line">
            <a:avLst/>
          </a:prstGeom>
          <a:ln w="6350">
            <a:solidFill>
              <a:schemeClr val="accent1">
                <a:alpha val="65000"/>
              </a:schemeClr>
            </a:solidFill>
            <a:prstDash val="dash"/>
          </a:ln>
        </p:spPr>
      </p:cxnSp>
      <p:sp>
        <p:nvSpPr>
          <p:cNvPr id="12" name="AutoShape 12"/>
          <p:cNvSpPr/>
          <p:nvPr/>
        </p:nvSpPr>
        <p:spPr>
          <a:xfrm>
            <a:off x="7600950" y="1016635"/>
            <a:ext cx="4464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l">
              <a:spcBef>
                <a:spcPct val="0"/>
              </a:spcBef>
              <a:spcAft>
                <a:spcPct val="0"/>
              </a:spcAft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Backend Architecture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600950" y="5248275"/>
            <a:ext cx="4464000" cy="1440000"/>
          </a:xfrm>
          <a:prstGeom prst="rect">
            <a:avLst/>
          </a:prstGeom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l" fontAlgn="auto">
              <a:lnSpc>
                <a:spcPct val="150000"/>
              </a:lnSpc>
            </a:pPr>
            <a:r>
              <a:rPr lang="en-US" sz="14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The API offers `/research` for long tasks and `/api/endpoint` for single queries.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600950" y="2929890"/>
            <a:ext cx="4464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l">
              <a:spcBef>
                <a:spcPct val="0"/>
              </a:spcBef>
              <a:spcAft>
                <a:spcPct val="0"/>
              </a:spcAft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Live Data Integration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600950" y="1441450"/>
            <a:ext cx="4464000" cy="1440000"/>
          </a:xfrm>
          <a:prstGeom prst="rect">
            <a:avLst/>
          </a:prstGeom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l" fontAlgn="auto">
              <a:lnSpc>
                <a:spcPct val="150000"/>
              </a:lnSpc>
            </a:pPr>
            <a:r>
              <a:rPr lang="en-US" sz="14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FastAPI is used as the backend framework to efficiently manage the asynchronous pipeline.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7600950" y="3363595"/>
            <a:ext cx="4464000" cy="1440000"/>
          </a:xfrm>
          <a:prstGeom prst="rect">
            <a:avLst/>
          </a:prstGeom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l" fontAlgn="auto">
              <a:lnSpc>
                <a:spcPct val="150000"/>
              </a:lnSpc>
            </a:pPr>
            <a:r>
              <a:rPr lang="en-US" sz="14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Pathway integration enables live data ingestion and vector index updating for enhanced retrieval.</a:t>
            </a:r>
          </a:p>
        </p:txBody>
      </p:sp>
      <p:sp>
        <p:nvSpPr>
          <p:cNvPr id="17" name="AutoShape 17"/>
          <p:cNvSpPr/>
          <p:nvPr/>
        </p:nvSpPr>
        <p:spPr>
          <a:xfrm>
            <a:off x="7600950" y="4843145"/>
            <a:ext cx="4464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l">
              <a:spcBef>
                <a:spcPct val="0"/>
              </a:spcBef>
              <a:spcAft>
                <a:spcPct val="0"/>
              </a:spcAft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API Endpoint Summary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35890" y="4803140"/>
            <a:ext cx="4464000" cy="1440000"/>
          </a:xfrm>
          <a:prstGeom prst="rect">
            <a:avLst/>
          </a:prstGeom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r" fontAlgn="auto">
              <a:lnSpc>
                <a:spcPct val="150000"/>
              </a:lnSpc>
            </a:pPr>
            <a:r>
              <a:rPr lang="en-US" sz="14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The system integrates Gemini API for planning, synthesis, and verification tasks.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35890" y="4375785"/>
            <a:ext cx="4464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r">
              <a:spcBef>
                <a:spcPct val="0"/>
              </a:spcBef>
              <a:spcAft>
                <a:spcPct val="0"/>
              </a:spcAft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AI Model Utilization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35890" y="2437130"/>
            <a:ext cx="4464000" cy="1440000"/>
          </a:xfrm>
          <a:prstGeom prst="rect">
            <a:avLst/>
          </a:prstGeom>
        </p:spPr>
        <p:txBody>
          <a:bodyPr vert="horz" wrap="square" lIns="90170" tIns="46990" rIns="90170" bIns="46990" anchor="t">
            <a:normAutofit/>
          </a:bodyPr>
          <a:lstStyle/>
          <a:p>
            <a:pPr marL="0" indent="0" algn="r" fontAlgn="auto">
              <a:lnSpc>
                <a:spcPct val="150000"/>
              </a:lnSpc>
            </a:pPr>
            <a:r>
              <a:rPr lang="en-US" sz="1400" b="0" i="0" u="none" baseline="0">
                <a:solidFill>
                  <a:srgbClr val="262626"/>
                </a:solidFill>
                <a:latin typeface="思源黑体 Normal"/>
                <a:ea typeface="思源黑体 Normal"/>
              </a:rPr>
              <a:t>The frontend is built with React, Vite, and Tailwind CSS to provide a user-friendly interface.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35890" y="2019300"/>
            <a:ext cx="4464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170" tIns="46990" rIns="90170" bIns="46990" anchor="ctr">
            <a:normAutofit/>
          </a:bodyPr>
          <a:lstStyle/>
          <a:p>
            <a:pPr marL="0" algn="r">
              <a:spcBef>
                <a:spcPct val="0"/>
              </a:spcBef>
              <a:spcAft>
                <a:spcPct val="0"/>
              </a:spcAft>
            </a:pPr>
            <a:r>
              <a:rPr lang="en-US" sz="2000" b="1" i="0" u="none" baseline="0">
                <a:solidFill>
                  <a:srgbClr val="DB615E"/>
                </a:solidFill>
                <a:latin typeface="思源黑体 Normal"/>
                <a:ea typeface="思源黑体 Normal"/>
              </a:rPr>
              <a:t>Frontend Tech Stack</a:t>
            </a:r>
          </a:p>
        </p:txBody>
      </p:sp>
      <p:sp>
        <p:nvSpPr>
          <p:cNvPr id="22" name="Freeform 22"/>
          <p:cNvSpPr/>
          <p:nvPr/>
        </p:nvSpPr>
        <p:spPr>
          <a:xfrm>
            <a:off x="0" y="320040"/>
            <a:ext cx="685165" cy="718820"/>
          </a:xfrm>
          <a:custGeom>
            <a:avLst/>
            <a:gdLst/>
            <a:ahLst/>
            <a:cxnLst/>
            <a:rect l="l" t="t" r="r" b="b"/>
            <a:pathLst>
              <a:path w="461590" h="406400">
                <a:moveTo>
                  <a:pt x="258390" y="0"/>
                </a:moveTo>
                <a:lnTo>
                  <a:pt x="0" y="0"/>
                </a:lnTo>
                <a:lnTo>
                  <a:pt x="0" y="406400"/>
                </a:lnTo>
                <a:lnTo>
                  <a:pt x="258390" y="406400"/>
                </a:lnTo>
                <a:lnTo>
                  <a:pt x="461590" y="203200"/>
                </a:lnTo>
                <a:lnTo>
                  <a:pt x="258390" y="0"/>
                </a:lnTo>
                <a:close/>
              </a:path>
            </a:pathLst>
          </a:custGeom>
          <a:solidFill>
            <a:srgbClr val="DB615E"/>
          </a:solidFill>
        </p:spPr>
      </p:sp>
      <p:sp>
        <p:nvSpPr>
          <p:cNvPr id="23" name="TextBox 23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</p:spPr>
        <p:txBody>
          <a:bodyPr vert="horz" wrap="square" lIns="90170" tIns="46990" rIns="90170" bIns="46990" rtlCol="0" anchor="ctr">
            <a:normAutofit/>
          </a:bodyPr>
          <a:lstStyle/>
          <a:p>
            <a:pPr marL="0" indent="0" algn="l" fontAlgn="auto">
              <a:lnSpc>
                <a:spcPct val="100000"/>
              </a:lnSpc>
              <a:defRPr/>
            </a:pPr>
            <a:r>
              <a:rPr lang="en-US" sz="3200" b="1" i="0" u="none" baseline="0">
                <a:ln/>
                <a:solidFill>
                  <a:srgbClr val="DB615E"/>
                </a:solidFill>
                <a:latin typeface="思源黑体 Normal"/>
                <a:ea typeface="思源黑体 Normal"/>
              </a:rPr>
              <a:t>Building Blocks of the System</a:t>
            </a:r>
            <a:endParaRPr lang="en-US" sz="11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diamond(out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ox(in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strips(upRigh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randombar(horizontal)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3" name="Freeform 3"/>
          <p:cNvSpPr/>
          <p:nvPr/>
        </p:nvSpPr>
        <p:spPr>
          <a:xfrm>
            <a:off x="10407170" y="1954816"/>
            <a:ext cx="1012426" cy="808913"/>
          </a:xfrm>
          <a:custGeom>
            <a:avLst/>
            <a:gdLst/>
            <a:ahLst/>
            <a:cxnLst/>
            <a:rect l="l" t="t" r="r" b="b"/>
            <a:pathLst>
              <a:path w="1012426" h="808913">
                <a:moveTo>
                  <a:pt x="771911" y="0"/>
                </a:moveTo>
                <a:cubicBezTo>
                  <a:pt x="844545" y="0"/>
                  <a:pt x="904160" y="28437"/>
                  <a:pt x="950755" y="85311"/>
                </a:cubicBezTo>
                <a:cubicBezTo>
                  <a:pt x="991869" y="135333"/>
                  <a:pt x="1012426" y="194948"/>
                  <a:pt x="1012426" y="264156"/>
                </a:cubicBezTo>
                <a:cubicBezTo>
                  <a:pt x="1012426" y="346383"/>
                  <a:pt x="991527" y="430153"/>
                  <a:pt x="949728" y="515464"/>
                </a:cubicBezTo>
                <a:cubicBezTo>
                  <a:pt x="907929" y="600775"/>
                  <a:pt x="849341" y="679062"/>
                  <a:pt x="773967" y="750326"/>
                </a:cubicBezTo>
                <a:cubicBezTo>
                  <a:pt x="732167" y="789384"/>
                  <a:pt x="693109" y="808913"/>
                  <a:pt x="656792" y="808913"/>
                </a:cubicBezTo>
                <a:cubicBezTo>
                  <a:pt x="632124" y="808913"/>
                  <a:pt x="610025" y="802232"/>
                  <a:pt x="590496" y="788870"/>
                </a:cubicBezTo>
                <a:cubicBezTo>
                  <a:pt x="570967" y="775508"/>
                  <a:pt x="561203" y="760262"/>
                  <a:pt x="561203" y="743131"/>
                </a:cubicBezTo>
                <a:cubicBezTo>
                  <a:pt x="561203" y="732853"/>
                  <a:pt x="567712" y="721204"/>
                  <a:pt x="580732" y="708185"/>
                </a:cubicBezTo>
                <a:cubicBezTo>
                  <a:pt x="625272" y="662274"/>
                  <a:pt x="656107" y="624587"/>
                  <a:pt x="673238" y="595122"/>
                </a:cubicBezTo>
                <a:cubicBezTo>
                  <a:pt x="690369" y="565657"/>
                  <a:pt x="698934" y="535507"/>
                  <a:pt x="698934" y="504671"/>
                </a:cubicBezTo>
                <a:cubicBezTo>
                  <a:pt x="698934" y="482744"/>
                  <a:pt x="687285" y="463215"/>
                  <a:pt x="663987" y="446084"/>
                </a:cubicBezTo>
                <a:cubicBezTo>
                  <a:pt x="620818" y="412508"/>
                  <a:pt x="590154" y="379788"/>
                  <a:pt x="571995" y="347925"/>
                </a:cubicBezTo>
                <a:cubicBezTo>
                  <a:pt x="553837" y="316062"/>
                  <a:pt x="544757" y="278546"/>
                  <a:pt x="544757" y="235376"/>
                </a:cubicBezTo>
                <a:cubicBezTo>
                  <a:pt x="544757" y="167539"/>
                  <a:pt x="565999" y="111521"/>
                  <a:pt x="608484" y="67324"/>
                </a:cubicBezTo>
                <a:cubicBezTo>
                  <a:pt x="650968" y="23126"/>
                  <a:pt x="705444" y="685"/>
                  <a:pt x="771911" y="0"/>
                </a:cubicBezTo>
                <a:close/>
                <a:moveTo>
                  <a:pt x="227153" y="0"/>
                </a:moveTo>
                <a:cubicBezTo>
                  <a:pt x="299788" y="0"/>
                  <a:pt x="359403" y="28437"/>
                  <a:pt x="405998" y="85311"/>
                </a:cubicBezTo>
                <a:cubicBezTo>
                  <a:pt x="447112" y="135333"/>
                  <a:pt x="467669" y="195290"/>
                  <a:pt x="467669" y="265184"/>
                </a:cubicBezTo>
                <a:cubicBezTo>
                  <a:pt x="467669" y="346726"/>
                  <a:pt x="446598" y="430153"/>
                  <a:pt x="404457" y="515464"/>
                </a:cubicBezTo>
                <a:cubicBezTo>
                  <a:pt x="362315" y="600775"/>
                  <a:pt x="303557" y="679062"/>
                  <a:pt x="228181" y="750326"/>
                </a:cubicBezTo>
                <a:cubicBezTo>
                  <a:pt x="186382" y="789384"/>
                  <a:pt x="147324" y="808913"/>
                  <a:pt x="111007" y="808913"/>
                </a:cubicBezTo>
                <a:cubicBezTo>
                  <a:pt x="86339" y="808913"/>
                  <a:pt x="64240" y="802232"/>
                  <a:pt x="44711" y="788870"/>
                </a:cubicBezTo>
                <a:cubicBezTo>
                  <a:pt x="25182" y="775508"/>
                  <a:pt x="15418" y="760262"/>
                  <a:pt x="15418" y="743131"/>
                </a:cubicBezTo>
                <a:cubicBezTo>
                  <a:pt x="15418" y="732853"/>
                  <a:pt x="22270" y="721204"/>
                  <a:pt x="35974" y="708185"/>
                </a:cubicBezTo>
                <a:cubicBezTo>
                  <a:pt x="79829" y="662959"/>
                  <a:pt x="110493" y="625443"/>
                  <a:pt x="127966" y="595636"/>
                </a:cubicBezTo>
                <a:cubicBezTo>
                  <a:pt x="145440" y="565828"/>
                  <a:pt x="154177" y="535507"/>
                  <a:pt x="154177" y="504671"/>
                </a:cubicBezTo>
                <a:cubicBezTo>
                  <a:pt x="154177" y="482744"/>
                  <a:pt x="142528" y="463215"/>
                  <a:pt x="119230" y="446084"/>
                </a:cubicBezTo>
                <a:cubicBezTo>
                  <a:pt x="76060" y="411823"/>
                  <a:pt x="45396" y="378932"/>
                  <a:pt x="27238" y="347411"/>
                </a:cubicBezTo>
                <a:cubicBezTo>
                  <a:pt x="9079" y="315891"/>
                  <a:pt x="0" y="278546"/>
                  <a:pt x="0" y="235376"/>
                </a:cubicBezTo>
                <a:cubicBezTo>
                  <a:pt x="0" y="167539"/>
                  <a:pt x="21242" y="111521"/>
                  <a:pt x="63726" y="67324"/>
                </a:cubicBezTo>
                <a:cubicBezTo>
                  <a:pt x="106210" y="23126"/>
                  <a:pt x="160686" y="685"/>
                  <a:pt x="227153" y="0"/>
                </a:cubicBezTo>
                <a:close/>
              </a:path>
            </a:pathLst>
          </a:custGeom>
          <a:solidFill>
            <a:schemeClr val="tx1">
              <a:alpha val="10000"/>
              <a:lumMod val="50000"/>
              <a:lumOff val="50000"/>
            </a:schemeClr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5711655" cy="6858000"/>
          </a:xfrm>
          <a:custGeom>
            <a:avLst/>
            <a:gdLst/>
            <a:ahLst/>
            <a:cxnLst/>
            <a:rect l="l" t="t" r="r" b="b"/>
            <a:pathLst>
              <a:path w="6360942" h="6858000">
                <a:moveTo>
                  <a:pt x="0" y="0"/>
                </a:moveTo>
                <a:lnTo>
                  <a:pt x="6360942" y="0"/>
                </a:lnTo>
                <a:lnTo>
                  <a:pt x="636094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rcRect/>
            <a:stretch>
              <a:fillRect l="-811" r="-79293"/>
            </a:stretch>
          </a:blipFill>
          <a:ln>
            <a:noFill/>
          </a:ln>
          <a:effectLst/>
        </p:spPr>
        <p:txBody>
          <a:bodyPr rot="0" vert="horz" wrap="square" lIns="91440" tIns="45720" rIns="91440" bIns="45720" anchor="t">
            <a:prstTxWarp prst="textNoShape">
              <a:avLst/>
            </a:prstTxWarp>
            <a:noAutofit/>
          </a:bodyPr>
          <a:lstStyle/>
          <a:p>
            <a:pPr marL="0" algn="ctr"/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781050" y="319405"/>
            <a:ext cx="10800000" cy="72009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indent="0" algn="l" fontAlgn="auto">
              <a:defRPr/>
            </a:pPr>
            <a:r>
              <a:rPr lang="zh-CN" altLang="en-US" sz="3200" b="1" i="0" u="none" baseline="0" dirty="0">
                <a:solidFill>
                  <a:srgbClr val="DB615E"/>
                </a:solidFill>
                <a:latin typeface="思源黑体 Normal"/>
                <a:ea typeface="思源黑体 Normal"/>
              </a:rPr>
              <a:t>React, Vite, Tailwind: Streamlined Frontend Solution</a:t>
            </a:r>
            <a:endParaRPr lang="en-US" sz="1100" dirty="0"/>
          </a:p>
        </p:txBody>
      </p:sp>
      <p:sp>
        <p:nvSpPr>
          <p:cNvPr id="8" name="TextBox 8"/>
          <p:cNvSpPr txBox="1"/>
          <p:nvPr/>
        </p:nvSpPr>
        <p:spPr>
          <a:xfrm>
            <a:off x="6813550" y="2159553"/>
            <a:ext cx="4318002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pAutoFit/>
          </a:bodyPr>
          <a:lstStyle/>
          <a:p>
            <a:pPr marL="0" marR="0" indent="0" algn="l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zh-CN" altLang="en-US" sz="1600" b="1" i="0" u="none" baseline="0">
                <a:ln/>
                <a:solidFill>
                  <a:srgbClr val="DB615E"/>
                </a:solidFill>
                <a:effectLst/>
                <a:latin typeface="思源黑体 Normal"/>
                <a:ea typeface="思源黑体 Normal"/>
              </a:rPr>
              <a:t>User-Friendly Interface</a:t>
            </a:r>
            <a:endParaRPr lang="en-US" sz="1100"/>
          </a:p>
        </p:txBody>
      </p:sp>
      <p:sp>
        <p:nvSpPr>
          <p:cNvPr id="9" name="AutoShape 9"/>
          <p:cNvSpPr/>
          <p:nvPr/>
        </p:nvSpPr>
        <p:spPr>
          <a:xfrm flipH="1">
            <a:off x="6813550" y="2728808"/>
            <a:ext cx="4318000" cy="700192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marR="0"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b="0" i="0" u="none" baseline="0">
                <a:ln/>
                <a:solidFill>
                  <a:srgbClr val="262626"/>
                </a:solidFill>
                <a:effectLst/>
                <a:latin typeface="思源黑体 Normal"/>
                <a:ea typeface="思源黑体 Normal"/>
              </a:rPr>
              <a:t>React + Vite + Tailwind offers an intuitive interface for query input and progress tracking.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111111"/>
      </a:dk1>
      <a:lt1>
        <a:srgbClr val="F7F9F8"/>
      </a:lt1>
      <a:dk2>
        <a:srgbClr val="111111"/>
      </a:dk2>
      <a:lt2>
        <a:srgbClr val="111111"/>
      </a:lt2>
      <a:accent1>
        <a:srgbClr val="F7F8FC"/>
      </a:accent1>
      <a:accent2>
        <a:srgbClr val="DB615E"/>
      </a:accent2>
      <a:accent3>
        <a:srgbClr val="DB615E"/>
      </a:accent3>
      <a:accent4>
        <a:srgbClr val="DB615E"/>
      </a:accent4>
      <a:accent5>
        <a:srgbClr val="DB615E"/>
      </a:accent5>
      <a:accent6>
        <a:srgbClr val="A6D7FD"/>
      </a:accent6>
      <a:hlink>
        <a:srgbClr val="262626"/>
      </a:hlink>
      <a:folHlink>
        <a:srgbClr val="262626"/>
      </a:folHlink>
    </a:clrScheme>
    <a:fontScheme name="Office">
      <a:majorFont>
        <a:latin typeface="思源黑体 Medium"/>
        <a:ea typeface="思源黑体 Medium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思源黑体 Medium"/>
        <a:ea typeface="思源黑体 Medium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2025</Words>
  <Application>Microsoft Office PowerPoint</Application>
  <PresentationFormat>Widescreen</PresentationFormat>
  <Paragraphs>224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Microsoft YaHei</vt:lpstr>
      <vt:lpstr>Arial</vt:lpstr>
      <vt:lpstr>思源黑体 Medium</vt:lpstr>
      <vt:lpstr>思源黑体 Normal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Mohd Anas Hussain</dc:creator>
  <cp:lastModifiedBy>Mohd Anas Hussain</cp:lastModifiedBy>
  <cp:revision>2</cp:revision>
  <dcterms:created xsi:type="dcterms:W3CDTF">2025-09-18T16:00:32Z</dcterms:created>
  <dcterms:modified xsi:type="dcterms:W3CDTF">2025-09-20T12:51:21Z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pyright">
    <vt:lpwstr>https://docmee.cn</vt:lpwstr>
  </property>
  <property fmtid="{D5CDD505-2E9C-101B-9397-08002B2CF9AE}" pid="3" name="developer">
    <vt:lpwstr>https://github.com/veasion</vt:lpwstr>
  </property>
  <property fmtid="{D5CDD505-2E9C-101B-9397-08002B2CF9AE}" pid="4" name="AIGC">
    <vt:lpwstr>{"ContentPropagator":"文多多","Label":"1","ReservedCode1":"1758211232242","ProduceID":"wenduoduo-pptx-1758211232242","ReservedCode2":"1758211232242","PropagateID":"wenduoduo-pptx1758211232242","ContentProducer":"文多多"}</vt:lpwstr>
  </property>
</Properties>
</file>